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44"/>
  </p:notesMasterIdLst>
  <p:sldIdLst>
    <p:sldId id="256" r:id="rId2"/>
    <p:sldId id="257" r:id="rId3"/>
    <p:sldId id="259" r:id="rId4"/>
    <p:sldId id="277" r:id="rId5"/>
    <p:sldId id="275" r:id="rId6"/>
    <p:sldId id="276" r:id="rId7"/>
    <p:sldId id="281" r:id="rId8"/>
    <p:sldId id="278" r:id="rId9"/>
    <p:sldId id="280" r:id="rId10"/>
    <p:sldId id="282" r:id="rId11"/>
    <p:sldId id="285" r:id="rId12"/>
    <p:sldId id="286" r:id="rId13"/>
    <p:sldId id="289" r:id="rId14"/>
    <p:sldId id="291" r:id="rId15"/>
    <p:sldId id="290" r:id="rId16"/>
    <p:sldId id="292" r:id="rId17"/>
    <p:sldId id="287" r:id="rId18"/>
    <p:sldId id="288" r:id="rId19"/>
    <p:sldId id="293" r:id="rId20"/>
    <p:sldId id="294" r:id="rId21"/>
    <p:sldId id="295" r:id="rId22"/>
    <p:sldId id="296" r:id="rId23"/>
    <p:sldId id="297" r:id="rId24"/>
    <p:sldId id="298" r:id="rId25"/>
    <p:sldId id="299" r:id="rId26"/>
    <p:sldId id="300" r:id="rId27"/>
    <p:sldId id="301" r:id="rId28"/>
    <p:sldId id="302" r:id="rId29"/>
    <p:sldId id="305" r:id="rId30"/>
    <p:sldId id="306" r:id="rId31"/>
    <p:sldId id="307" r:id="rId32"/>
    <p:sldId id="308" r:id="rId33"/>
    <p:sldId id="309" r:id="rId34"/>
    <p:sldId id="310" r:id="rId35"/>
    <p:sldId id="311" r:id="rId36"/>
    <p:sldId id="312" r:id="rId37"/>
    <p:sldId id="313" r:id="rId38"/>
    <p:sldId id="314" r:id="rId39"/>
    <p:sldId id="303" r:id="rId40"/>
    <p:sldId id="304" r:id="rId41"/>
    <p:sldId id="316" r:id="rId42"/>
    <p:sldId id="315"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D3FE612-EA51-4381-84DF-DC953D019202}">
          <p14:sldIdLst>
            <p14:sldId id="256"/>
            <p14:sldId id="257"/>
            <p14:sldId id="259"/>
            <p14:sldId id="277"/>
          </p14:sldIdLst>
        </p14:section>
        <p14:section name="Least Squares Estimation" id="{9AAD1BC0-1C2A-4BEE-94F5-9082ECC334DF}">
          <p14:sldIdLst>
            <p14:sldId id="275"/>
            <p14:sldId id="276"/>
            <p14:sldId id="281"/>
            <p14:sldId id="278"/>
            <p14:sldId id="280"/>
            <p14:sldId id="282"/>
            <p14:sldId id="285"/>
            <p14:sldId id="286"/>
            <p14:sldId id="289"/>
            <p14:sldId id="291"/>
            <p14:sldId id="290"/>
            <p14:sldId id="292"/>
          </p14:sldIdLst>
        </p14:section>
        <p14:section name="LS Example" id="{438EEE84-EBC1-423F-BDDE-FA8951371C7C}">
          <p14:sldIdLst>
            <p14:sldId id="287"/>
            <p14:sldId id="288"/>
            <p14:sldId id="293"/>
            <p14:sldId id="294"/>
            <p14:sldId id="295"/>
            <p14:sldId id="296"/>
            <p14:sldId id="297"/>
            <p14:sldId id="298"/>
            <p14:sldId id="299"/>
            <p14:sldId id="300"/>
          </p14:sldIdLst>
        </p14:section>
        <p14:section name="Quantile Regression Example" id="{C38EACB0-FAB1-4B44-89AD-0DFF3C5A80A7}">
          <p14:sldIdLst>
            <p14:sldId id="301"/>
            <p14:sldId id="302"/>
            <p14:sldId id="305"/>
            <p14:sldId id="306"/>
            <p14:sldId id="307"/>
            <p14:sldId id="308"/>
            <p14:sldId id="309"/>
            <p14:sldId id="310"/>
            <p14:sldId id="311"/>
            <p14:sldId id="312"/>
            <p14:sldId id="313"/>
          </p14:sldIdLst>
        </p14:section>
        <p14:section name="Quantile Regression Elsewhere" id="{79B79C78-0DA3-4C44-B7DD-767FEEAF9733}">
          <p14:sldIdLst>
            <p14:sldId id="314"/>
            <p14:sldId id="303"/>
            <p14:sldId id="304"/>
          </p14:sldIdLst>
        </p14:section>
        <p14:section name="Wrapping Up" id="{22BFFD0E-937C-4AB8-A394-8EEA0AFAF864}">
          <p14:sldIdLst>
            <p14:sldId id="316"/>
            <p14:sldId id="31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2"/>
    <p:restoredTop sz="94687"/>
  </p:normalViewPr>
  <p:slideViewPr>
    <p:cSldViewPr>
      <p:cViewPr varScale="1">
        <p:scale>
          <a:sx n="243" d="100"/>
          <a:sy n="243" d="100"/>
        </p:scale>
        <p:origin x="224" y="9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13440C-9462-4E60-87F3-51698F111A7C}" type="datetimeFigureOut">
              <a:rPr lang="en-US" smtClean="0"/>
              <a:t>1/31/18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D9BE42-113A-4146-87F2-5858EDC6C5F2}" type="slidenum">
              <a:rPr lang="en-US" smtClean="0"/>
              <a:t>‹#›</a:t>
            </a:fld>
            <a:endParaRPr lang="en-US"/>
          </a:p>
        </p:txBody>
      </p:sp>
    </p:spTree>
    <p:extLst>
      <p:ext uri="{BB962C8B-B14F-4D97-AF65-F5344CB8AC3E}">
        <p14:creationId xmlns:p14="http://schemas.microsoft.com/office/powerpoint/2010/main" val="425184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a:t>
            </a:fld>
            <a:endParaRPr lang="en-US"/>
          </a:p>
        </p:txBody>
      </p:sp>
    </p:spTree>
    <p:extLst>
      <p:ext uri="{BB962C8B-B14F-4D97-AF65-F5344CB8AC3E}">
        <p14:creationId xmlns:p14="http://schemas.microsoft.com/office/powerpoint/2010/main" val="111436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9BE42-113A-4146-87F2-5858EDC6C5F2}" type="slidenum">
              <a:rPr lang="en-US" smtClean="0"/>
              <a:t>10</a:t>
            </a:fld>
            <a:endParaRPr lang="en-US"/>
          </a:p>
        </p:txBody>
      </p:sp>
    </p:spTree>
    <p:extLst>
      <p:ext uri="{BB962C8B-B14F-4D97-AF65-F5344CB8AC3E}">
        <p14:creationId xmlns:p14="http://schemas.microsoft.com/office/powerpoint/2010/main" val="241558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11</a:t>
            </a:fld>
            <a:endParaRPr lang="en-US"/>
          </a:p>
        </p:txBody>
      </p:sp>
    </p:spTree>
    <p:extLst>
      <p:ext uri="{BB962C8B-B14F-4D97-AF65-F5344CB8AC3E}">
        <p14:creationId xmlns:p14="http://schemas.microsoft.com/office/powerpoint/2010/main" val="335256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12</a:t>
            </a:fld>
            <a:endParaRPr lang="en-US"/>
          </a:p>
        </p:txBody>
      </p:sp>
    </p:spTree>
    <p:extLst>
      <p:ext uri="{BB962C8B-B14F-4D97-AF65-F5344CB8AC3E}">
        <p14:creationId xmlns:p14="http://schemas.microsoft.com/office/powerpoint/2010/main" val="1399088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13</a:t>
            </a:fld>
            <a:endParaRPr lang="en-US"/>
          </a:p>
        </p:txBody>
      </p:sp>
    </p:spTree>
    <p:extLst>
      <p:ext uri="{BB962C8B-B14F-4D97-AF65-F5344CB8AC3E}">
        <p14:creationId xmlns:p14="http://schemas.microsoft.com/office/powerpoint/2010/main" val="1246825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14</a:t>
            </a:fld>
            <a:endParaRPr lang="en-US"/>
          </a:p>
        </p:txBody>
      </p:sp>
    </p:spTree>
    <p:extLst>
      <p:ext uri="{BB962C8B-B14F-4D97-AF65-F5344CB8AC3E}">
        <p14:creationId xmlns:p14="http://schemas.microsoft.com/office/powerpoint/2010/main" val="1855560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15</a:t>
            </a:fld>
            <a:endParaRPr lang="en-US"/>
          </a:p>
        </p:txBody>
      </p:sp>
    </p:spTree>
    <p:extLst>
      <p:ext uri="{BB962C8B-B14F-4D97-AF65-F5344CB8AC3E}">
        <p14:creationId xmlns:p14="http://schemas.microsoft.com/office/powerpoint/2010/main" val="384370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16</a:t>
            </a:fld>
            <a:endParaRPr lang="en-US"/>
          </a:p>
        </p:txBody>
      </p:sp>
    </p:spTree>
    <p:extLst>
      <p:ext uri="{BB962C8B-B14F-4D97-AF65-F5344CB8AC3E}">
        <p14:creationId xmlns:p14="http://schemas.microsoft.com/office/powerpoint/2010/main" val="209933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17</a:t>
            </a:fld>
            <a:endParaRPr lang="en-US"/>
          </a:p>
        </p:txBody>
      </p:sp>
    </p:spTree>
    <p:extLst>
      <p:ext uri="{BB962C8B-B14F-4D97-AF65-F5344CB8AC3E}">
        <p14:creationId xmlns:p14="http://schemas.microsoft.com/office/powerpoint/2010/main" val="21668300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18</a:t>
            </a:fld>
            <a:endParaRPr lang="en-US"/>
          </a:p>
        </p:txBody>
      </p:sp>
    </p:spTree>
    <p:extLst>
      <p:ext uri="{BB962C8B-B14F-4D97-AF65-F5344CB8AC3E}">
        <p14:creationId xmlns:p14="http://schemas.microsoft.com/office/powerpoint/2010/main" val="1370768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19</a:t>
            </a:fld>
            <a:endParaRPr lang="en-US"/>
          </a:p>
        </p:txBody>
      </p:sp>
    </p:spTree>
    <p:extLst>
      <p:ext uri="{BB962C8B-B14F-4D97-AF65-F5344CB8AC3E}">
        <p14:creationId xmlns:p14="http://schemas.microsoft.com/office/powerpoint/2010/main" val="3029022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a:t>
            </a:fld>
            <a:endParaRPr lang="en-US"/>
          </a:p>
        </p:txBody>
      </p:sp>
    </p:spTree>
    <p:extLst>
      <p:ext uri="{BB962C8B-B14F-4D97-AF65-F5344CB8AC3E}">
        <p14:creationId xmlns:p14="http://schemas.microsoft.com/office/powerpoint/2010/main" val="893392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20</a:t>
            </a:fld>
            <a:endParaRPr lang="en-US"/>
          </a:p>
        </p:txBody>
      </p:sp>
    </p:spTree>
    <p:extLst>
      <p:ext uri="{BB962C8B-B14F-4D97-AF65-F5344CB8AC3E}">
        <p14:creationId xmlns:p14="http://schemas.microsoft.com/office/powerpoint/2010/main" val="2594892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21</a:t>
            </a:fld>
            <a:endParaRPr lang="en-US"/>
          </a:p>
        </p:txBody>
      </p:sp>
    </p:spTree>
    <p:extLst>
      <p:ext uri="{BB962C8B-B14F-4D97-AF65-F5344CB8AC3E}">
        <p14:creationId xmlns:p14="http://schemas.microsoft.com/office/powerpoint/2010/main" val="40910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22</a:t>
            </a:fld>
            <a:endParaRPr lang="en-US"/>
          </a:p>
        </p:txBody>
      </p:sp>
    </p:spTree>
    <p:extLst>
      <p:ext uri="{BB962C8B-B14F-4D97-AF65-F5344CB8AC3E}">
        <p14:creationId xmlns:p14="http://schemas.microsoft.com/office/powerpoint/2010/main" val="2896765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23</a:t>
            </a:fld>
            <a:endParaRPr lang="en-US"/>
          </a:p>
        </p:txBody>
      </p:sp>
    </p:spTree>
    <p:extLst>
      <p:ext uri="{BB962C8B-B14F-4D97-AF65-F5344CB8AC3E}">
        <p14:creationId xmlns:p14="http://schemas.microsoft.com/office/powerpoint/2010/main" val="42874469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24</a:t>
            </a:fld>
            <a:endParaRPr lang="en-US"/>
          </a:p>
        </p:txBody>
      </p:sp>
    </p:spTree>
    <p:extLst>
      <p:ext uri="{BB962C8B-B14F-4D97-AF65-F5344CB8AC3E}">
        <p14:creationId xmlns:p14="http://schemas.microsoft.com/office/powerpoint/2010/main" val="4217942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25</a:t>
            </a:fld>
            <a:endParaRPr lang="en-US"/>
          </a:p>
        </p:txBody>
      </p:sp>
    </p:spTree>
    <p:extLst>
      <p:ext uri="{BB962C8B-B14F-4D97-AF65-F5344CB8AC3E}">
        <p14:creationId xmlns:p14="http://schemas.microsoft.com/office/powerpoint/2010/main" val="3014781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26</a:t>
            </a:fld>
            <a:endParaRPr lang="en-US"/>
          </a:p>
        </p:txBody>
      </p:sp>
    </p:spTree>
    <p:extLst>
      <p:ext uri="{BB962C8B-B14F-4D97-AF65-F5344CB8AC3E}">
        <p14:creationId xmlns:p14="http://schemas.microsoft.com/office/powerpoint/2010/main" val="1013746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27</a:t>
            </a:fld>
            <a:endParaRPr lang="en-US"/>
          </a:p>
        </p:txBody>
      </p:sp>
    </p:spTree>
    <p:extLst>
      <p:ext uri="{BB962C8B-B14F-4D97-AF65-F5344CB8AC3E}">
        <p14:creationId xmlns:p14="http://schemas.microsoft.com/office/powerpoint/2010/main" val="3844583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28</a:t>
            </a:fld>
            <a:endParaRPr lang="en-US"/>
          </a:p>
        </p:txBody>
      </p:sp>
    </p:spTree>
    <p:extLst>
      <p:ext uri="{BB962C8B-B14F-4D97-AF65-F5344CB8AC3E}">
        <p14:creationId xmlns:p14="http://schemas.microsoft.com/office/powerpoint/2010/main" val="5696794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29</a:t>
            </a:fld>
            <a:endParaRPr lang="en-US"/>
          </a:p>
        </p:txBody>
      </p:sp>
    </p:spTree>
    <p:extLst>
      <p:ext uri="{BB962C8B-B14F-4D97-AF65-F5344CB8AC3E}">
        <p14:creationId xmlns:p14="http://schemas.microsoft.com/office/powerpoint/2010/main" val="2380363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85B0A-2756-491E-8353-041F028B8776}" type="slidenum">
              <a:rPr lang="en-US" smtClean="0"/>
              <a:t>3</a:t>
            </a:fld>
            <a:endParaRPr lang="en-US"/>
          </a:p>
        </p:txBody>
      </p:sp>
    </p:spTree>
    <p:extLst>
      <p:ext uri="{BB962C8B-B14F-4D97-AF65-F5344CB8AC3E}">
        <p14:creationId xmlns:p14="http://schemas.microsoft.com/office/powerpoint/2010/main" val="40828840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30</a:t>
            </a:fld>
            <a:endParaRPr lang="en-US"/>
          </a:p>
        </p:txBody>
      </p:sp>
    </p:spTree>
    <p:extLst>
      <p:ext uri="{BB962C8B-B14F-4D97-AF65-F5344CB8AC3E}">
        <p14:creationId xmlns:p14="http://schemas.microsoft.com/office/powerpoint/2010/main" val="2240477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31</a:t>
            </a:fld>
            <a:endParaRPr lang="en-US"/>
          </a:p>
        </p:txBody>
      </p:sp>
    </p:spTree>
    <p:extLst>
      <p:ext uri="{BB962C8B-B14F-4D97-AF65-F5344CB8AC3E}">
        <p14:creationId xmlns:p14="http://schemas.microsoft.com/office/powerpoint/2010/main" val="4149163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32</a:t>
            </a:fld>
            <a:endParaRPr lang="en-US"/>
          </a:p>
        </p:txBody>
      </p:sp>
    </p:spTree>
    <p:extLst>
      <p:ext uri="{BB962C8B-B14F-4D97-AF65-F5344CB8AC3E}">
        <p14:creationId xmlns:p14="http://schemas.microsoft.com/office/powerpoint/2010/main" val="3325934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33</a:t>
            </a:fld>
            <a:endParaRPr lang="en-US"/>
          </a:p>
        </p:txBody>
      </p:sp>
    </p:spTree>
    <p:extLst>
      <p:ext uri="{BB962C8B-B14F-4D97-AF65-F5344CB8AC3E}">
        <p14:creationId xmlns:p14="http://schemas.microsoft.com/office/powerpoint/2010/main" val="27589890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34</a:t>
            </a:fld>
            <a:endParaRPr lang="en-US"/>
          </a:p>
        </p:txBody>
      </p:sp>
    </p:spTree>
    <p:extLst>
      <p:ext uri="{BB962C8B-B14F-4D97-AF65-F5344CB8AC3E}">
        <p14:creationId xmlns:p14="http://schemas.microsoft.com/office/powerpoint/2010/main" val="3228636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35</a:t>
            </a:fld>
            <a:endParaRPr lang="en-US"/>
          </a:p>
        </p:txBody>
      </p:sp>
    </p:spTree>
    <p:extLst>
      <p:ext uri="{BB962C8B-B14F-4D97-AF65-F5344CB8AC3E}">
        <p14:creationId xmlns:p14="http://schemas.microsoft.com/office/powerpoint/2010/main" val="24934273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36</a:t>
            </a:fld>
            <a:endParaRPr lang="en-US"/>
          </a:p>
        </p:txBody>
      </p:sp>
    </p:spTree>
    <p:extLst>
      <p:ext uri="{BB962C8B-B14F-4D97-AF65-F5344CB8AC3E}">
        <p14:creationId xmlns:p14="http://schemas.microsoft.com/office/powerpoint/2010/main" val="33820494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37</a:t>
            </a:fld>
            <a:endParaRPr lang="en-US"/>
          </a:p>
        </p:txBody>
      </p:sp>
    </p:spTree>
    <p:extLst>
      <p:ext uri="{BB962C8B-B14F-4D97-AF65-F5344CB8AC3E}">
        <p14:creationId xmlns:p14="http://schemas.microsoft.com/office/powerpoint/2010/main" val="1920992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38</a:t>
            </a:fld>
            <a:endParaRPr lang="en-US"/>
          </a:p>
        </p:txBody>
      </p:sp>
    </p:spTree>
    <p:extLst>
      <p:ext uri="{BB962C8B-B14F-4D97-AF65-F5344CB8AC3E}">
        <p14:creationId xmlns:p14="http://schemas.microsoft.com/office/powerpoint/2010/main" val="3608595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39</a:t>
            </a:fld>
            <a:endParaRPr lang="en-US"/>
          </a:p>
        </p:txBody>
      </p:sp>
    </p:spTree>
    <p:extLst>
      <p:ext uri="{BB962C8B-B14F-4D97-AF65-F5344CB8AC3E}">
        <p14:creationId xmlns:p14="http://schemas.microsoft.com/office/powerpoint/2010/main" val="4107044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4</a:t>
            </a:fld>
            <a:endParaRPr lang="en-US"/>
          </a:p>
        </p:txBody>
      </p:sp>
    </p:spTree>
    <p:extLst>
      <p:ext uri="{BB962C8B-B14F-4D97-AF65-F5344CB8AC3E}">
        <p14:creationId xmlns:p14="http://schemas.microsoft.com/office/powerpoint/2010/main" val="24689845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40</a:t>
            </a:fld>
            <a:endParaRPr lang="en-US"/>
          </a:p>
        </p:txBody>
      </p:sp>
    </p:spTree>
    <p:extLst>
      <p:ext uri="{BB962C8B-B14F-4D97-AF65-F5344CB8AC3E}">
        <p14:creationId xmlns:p14="http://schemas.microsoft.com/office/powerpoint/2010/main" val="578423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41</a:t>
            </a:fld>
            <a:endParaRPr lang="en-US"/>
          </a:p>
        </p:txBody>
      </p:sp>
    </p:spTree>
    <p:extLst>
      <p:ext uri="{BB962C8B-B14F-4D97-AF65-F5344CB8AC3E}">
        <p14:creationId xmlns:p14="http://schemas.microsoft.com/office/powerpoint/2010/main" val="89590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42</a:t>
            </a:fld>
            <a:endParaRPr lang="en-US"/>
          </a:p>
        </p:txBody>
      </p:sp>
    </p:spTree>
    <p:extLst>
      <p:ext uri="{BB962C8B-B14F-4D97-AF65-F5344CB8AC3E}">
        <p14:creationId xmlns:p14="http://schemas.microsoft.com/office/powerpoint/2010/main" val="3086891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5</a:t>
            </a:fld>
            <a:endParaRPr lang="en-US"/>
          </a:p>
        </p:txBody>
      </p:sp>
    </p:spTree>
    <p:extLst>
      <p:ext uri="{BB962C8B-B14F-4D97-AF65-F5344CB8AC3E}">
        <p14:creationId xmlns:p14="http://schemas.microsoft.com/office/powerpoint/2010/main" val="2411364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6</a:t>
            </a:fld>
            <a:endParaRPr lang="en-US"/>
          </a:p>
        </p:txBody>
      </p:sp>
    </p:spTree>
    <p:extLst>
      <p:ext uri="{BB962C8B-B14F-4D97-AF65-F5344CB8AC3E}">
        <p14:creationId xmlns:p14="http://schemas.microsoft.com/office/powerpoint/2010/main" val="1005026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7</a:t>
            </a:fld>
            <a:endParaRPr lang="en-US"/>
          </a:p>
        </p:txBody>
      </p:sp>
    </p:spTree>
    <p:extLst>
      <p:ext uri="{BB962C8B-B14F-4D97-AF65-F5344CB8AC3E}">
        <p14:creationId xmlns:p14="http://schemas.microsoft.com/office/powerpoint/2010/main" val="129124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9BE42-113A-4146-87F2-5858EDC6C5F2}" type="slidenum">
              <a:rPr lang="en-US" smtClean="0"/>
              <a:t>8</a:t>
            </a:fld>
            <a:endParaRPr lang="en-US"/>
          </a:p>
        </p:txBody>
      </p:sp>
    </p:spTree>
    <p:extLst>
      <p:ext uri="{BB962C8B-B14F-4D97-AF65-F5344CB8AC3E}">
        <p14:creationId xmlns:p14="http://schemas.microsoft.com/office/powerpoint/2010/main" val="99631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185B0A-2756-491E-8353-041F028B8776}" type="slidenum">
              <a:rPr lang="en-US" smtClean="0"/>
              <a:t>9</a:t>
            </a:fld>
            <a:endParaRPr lang="en-US"/>
          </a:p>
        </p:txBody>
      </p:sp>
    </p:spTree>
    <p:extLst>
      <p:ext uri="{BB962C8B-B14F-4D97-AF65-F5344CB8AC3E}">
        <p14:creationId xmlns:p14="http://schemas.microsoft.com/office/powerpoint/2010/main" val="229162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 name="Rectangle 4"/>
          <p:cNvSpPr>
            <a:spLocks noChangeArrowheads="1"/>
          </p:cNvSpPr>
          <p:nvPr/>
        </p:nvSpPr>
        <p:spPr bwMode="hidden">
          <a:xfrm>
            <a:off x="0" y="2"/>
            <a:ext cx="9144000" cy="914399"/>
          </a:xfrm>
          <a:prstGeom prst="rect">
            <a:avLst/>
          </a:prstGeom>
          <a:solidFill>
            <a:srgbClr val="85898A"/>
          </a:solidFill>
          <a:ln w="9525">
            <a:noFill/>
            <a:miter lim="800000"/>
            <a:headEnd/>
            <a:tailEnd/>
          </a:ln>
          <a:effectLst/>
        </p:spPr>
        <p:txBody>
          <a:bodyPr wrap="none" anchor="ctr"/>
          <a:lstStyle/>
          <a:p>
            <a:pPr algn="ctr">
              <a:defRPr/>
            </a:pPr>
            <a:endParaRPr lang="en-US" sz="1350"/>
          </a:p>
        </p:txBody>
      </p:sp>
      <p:sp>
        <p:nvSpPr>
          <p:cNvPr id="9" name="Rectangle 11"/>
          <p:cNvSpPr>
            <a:spLocks noChangeArrowheads="1"/>
          </p:cNvSpPr>
          <p:nvPr/>
        </p:nvSpPr>
        <p:spPr bwMode="auto">
          <a:xfrm>
            <a:off x="3943350" y="3019425"/>
            <a:ext cx="9144000" cy="300082"/>
          </a:xfrm>
          <a:prstGeom prst="rect">
            <a:avLst/>
          </a:prstGeom>
          <a:noFill/>
          <a:ln w="9525">
            <a:noFill/>
            <a:miter lim="800000"/>
            <a:headEnd/>
            <a:tailEnd/>
          </a:ln>
          <a:effectLst/>
        </p:spPr>
        <p:txBody>
          <a:bodyPr>
            <a:spAutoFit/>
          </a:bodyPr>
          <a:lstStyle/>
          <a:p>
            <a:pPr algn="ctr">
              <a:defRPr/>
            </a:pPr>
            <a:endParaRPr lang="en-US" sz="1350"/>
          </a:p>
        </p:txBody>
      </p:sp>
      <p:sp>
        <p:nvSpPr>
          <p:cNvPr id="10" name="Rectangle 12"/>
          <p:cNvSpPr>
            <a:spLocks noChangeArrowheads="1"/>
          </p:cNvSpPr>
          <p:nvPr/>
        </p:nvSpPr>
        <p:spPr bwMode="auto">
          <a:xfrm>
            <a:off x="3262313" y="3043238"/>
            <a:ext cx="9144000" cy="300082"/>
          </a:xfrm>
          <a:prstGeom prst="rect">
            <a:avLst/>
          </a:prstGeom>
          <a:noFill/>
          <a:ln w="9525">
            <a:noFill/>
            <a:miter lim="800000"/>
            <a:headEnd/>
            <a:tailEnd/>
          </a:ln>
          <a:effectLst/>
        </p:spPr>
        <p:txBody>
          <a:bodyPr>
            <a:spAutoFit/>
          </a:bodyPr>
          <a:lstStyle/>
          <a:p>
            <a:pPr algn="ctr">
              <a:defRPr/>
            </a:pPr>
            <a:endParaRPr lang="en-US" sz="1350"/>
          </a:p>
        </p:txBody>
      </p:sp>
      <p:sp>
        <p:nvSpPr>
          <p:cNvPr id="5125" name="Rectangle 5"/>
          <p:cNvSpPr>
            <a:spLocks noGrp="1" noChangeArrowheads="1"/>
          </p:cNvSpPr>
          <p:nvPr>
            <p:ph type="ctrTitle"/>
          </p:nvPr>
        </p:nvSpPr>
        <p:spPr>
          <a:xfrm>
            <a:off x="914400" y="1752600"/>
            <a:ext cx="7315200" cy="1143000"/>
          </a:xfrm>
        </p:spPr>
        <p:txBody>
          <a:bodyPr>
            <a:normAutofit/>
          </a:bodyPr>
          <a:lstStyle>
            <a:lvl1pPr algn="ctr">
              <a:defRPr sz="3600">
                <a:solidFill>
                  <a:srgbClr val="0022B4"/>
                </a:solidFill>
                <a:latin typeface="Calibri" pitchFamily="34" charset="0"/>
              </a:defRPr>
            </a:lvl1pPr>
          </a:lstStyle>
          <a:p>
            <a:r>
              <a:rPr lang="en-US"/>
              <a:t>Click to edit Master title style</a:t>
            </a:r>
            <a:endParaRPr lang="en-US" dirty="0"/>
          </a:p>
        </p:txBody>
      </p:sp>
      <p:sp>
        <p:nvSpPr>
          <p:cNvPr id="5126" name="Rectangle 6"/>
          <p:cNvSpPr>
            <a:spLocks noGrp="1" noChangeArrowheads="1"/>
          </p:cNvSpPr>
          <p:nvPr>
            <p:ph type="subTitle" idx="1"/>
          </p:nvPr>
        </p:nvSpPr>
        <p:spPr>
          <a:xfrm>
            <a:off x="1447800" y="4114800"/>
            <a:ext cx="6248400" cy="1752600"/>
          </a:xfrm>
        </p:spPr>
        <p:txBody>
          <a:bodyPr/>
          <a:lstStyle>
            <a:lvl1pPr marL="0" indent="0" algn="ctr">
              <a:buFont typeface="Wingdings" pitchFamily="2" charset="2"/>
              <a:buNone/>
              <a:defRPr>
                <a:latin typeface="Calibri" pitchFamily="34" charset="0"/>
              </a:defRPr>
            </a:lvl1pPr>
          </a:lstStyle>
          <a:p>
            <a:r>
              <a:rPr lang="en-US"/>
              <a:t>Click to edit Master subtitle style</a:t>
            </a:r>
            <a:endParaRPr lang="en-US" dirty="0"/>
          </a:p>
        </p:txBody>
      </p:sp>
      <p:sp>
        <p:nvSpPr>
          <p:cNvPr id="16" name="Rectangle 7"/>
          <p:cNvSpPr>
            <a:spLocks noGrp="1" noChangeArrowheads="1"/>
          </p:cNvSpPr>
          <p:nvPr>
            <p:ph type="ftr" sz="quarter" idx="10"/>
          </p:nvPr>
        </p:nvSpPr>
        <p:spPr bwMode="auto">
          <a:xfrm>
            <a:off x="3124200" y="6598920"/>
            <a:ext cx="2895600" cy="182880"/>
          </a:xfrm>
          <a:ln>
            <a:noFill/>
          </a:ln>
        </p:spPr>
        <p:txBody>
          <a:bodyPr/>
          <a:lstStyle>
            <a:lvl1pPr algn="ctr">
              <a:defRPr sz="750">
                <a:solidFill>
                  <a:schemeClr val="tx1"/>
                </a:solidFill>
                <a:latin typeface="Calibri" pitchFamily="34" charset="0"/>
              </a:defRPr>
            </a:lvl1pPr>
          </a:lstStyle>
          <a:p>
            <a:r>
              <a:rPr lang="en-US"/>
              <a:t>EPSY 905: Least Squares Estimation</a:t>
            </a:r>
          </a:p>
        </p:txBody>
      </p:sp>
      <p:cxnSp>
        <p:nvCxnSpPr>
          <p:cNvPr id="13" name="Straight Connector 12"/>
          <p:cNvCxnSpPr/>
          <p:nvPr/>
        </p:nvCxnSpPr>
        <p:spPr bwMode="auto">
          <a:xfrm>
            <a:off x="0" y="914401"/>
            <a:ext cx="9144000" cy="0"/>
          </a:xfrm>
          <a:prstGeom prst="line">
            <a:avLst/>
          </a:prstGeom>
          <a:noFill/>
          <a:ln w="38100" cap="flat" cmpd="sng" algn="ctr">
            <a:solidFill>
              <a:srgbClr val="0022B4"/>
            </a:solidFill>
            <a:prstDash val="solid"/>
            <a:round/>
            <a:headEnd type="none" w="med" len="med"/>
            <a:tailEnd type="none" w="med" len="med"/>
          </a:ln>
          <a:effectLst/>
        </p:spPr>
      </p:cxnSp>
    </p:spTree>
    <p:extLst>
      <p:ext uri="{BB962C8B-B14F-4D97-AF65-F5344CB8AC3E}">
        <p14:creationId xmlns:p14="http://schemas.microsoft.com/office/powerpoint/2010/main" val="556463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3152" y="762000"/>
            <a:ext cx="8997696" cy="6019800"/>
          </a:xfrm>
        </p:spPr>
        <p:txBody>
          <a:bodyPr>
            <a:normAutofit/>
          </a:bodyPr>
          <a:lstStyle>
            <a:lvl1pPr>
              <a:buFont typeface="Arial" pitchFamily="34" charset="0"/>
              <a:buChar char="•"/>
              <a:defRPr sz="3200"/>
            </a:lvl1pPr>
            <a:lvl2pPr>
              <a:defRPr sz="2400"/>
            </a:lvl2pPr>
            <a:lvl3pPr>
              <a:defRPr sz="2000"/>
            </a:lvl3pPr>
            <a:lvl4pPr>
              <a:defRPr sz="16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7"/>
          <p:cNvSpPr>
            <a:spLocks noGrp="1" noChangeArrowheads="1"/>
          </p:cNvSpPr>
          <p:nvPr>
            <p:ph type="ftr" sz="quarter" idx="10"/>
          </p:nvPr>
        </p:nvSpPr>
        <p:spPr>
          <a:xfrm>
            <a:off x="76200" y="6598920"/>
            <a:ext cx="5715000" cy="182880"/>
          </a:xfrm>
          <a:ln/>
        </p:spPr>
        <p:txBody>
          <a:bodyPr/>
          <a:lstStyle>
            <a:lvl1pPr>
              <a:defRPr/>
            </a:lvl1pPr>
          </a:lstStyle>
          <a:p>
            <a:r>
              <a:rPr lang="en-US"/>
              <a:t>EPSY 905: Least Squares Estimation</a:t>
            </a:r>
          </a:p>
        </p:txBody>
      </p:sp>
      <p:sp>
        <p:nvSpPr>
          <p:cNvPr id="5" name="Rectangle 10"/>
          <p:cNvSpPr>
            <a:spLocks noGrp="1" noChangeArrowheads="1"/>
          </p:cNvSpPr>
          <p:nvPr>
            <p:ph type="sldNum" sz="quarter" idx="11"/>
          </p:nvPr>
        </p:nvSpPr>
        <p:spPr>
          <a:ln/>
        </p:spPr>
        <p:txBody>
          <a:bodyPr/>
          <a:lstStyle>
            <a:lvl1pPr>
              <a:defRPr b="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68314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rgbClr val="0033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Edit Master text styles</a:t>
            </a:r>
          </a:p>
        </p:txBody>
      </p:sp>
      <p:sp>
        <p:nvSpPr>
          <p:cNvPr id="4" name="Rectangle 7"/>
          <p:cNvSpPr>
            <a:spLocks noGrp="1" noChangeArrowheads="1"/>
          </p:cNvSpPr>
          <p:nvPr>
            <p:ph type="ftr" sz="quarter" idx="10"/>
          </p:nvPr>
        </p:nvSpPr>
        <p:spPr>
          <a:xfrm>
            <a:off x="76200" y="6598920"/>
            <a:ext cx="5715000" cy="182880"/>
          </a:xfrm>
          <a:ln/>
        </p:spPr>
        <p:txBody>
          <a:bodyPr/>
          <a:lstStyle>
            <a:lvl1pPr>
              <a:defRPr/>
            </a:lvl1pPr>
          </a:lstStyle>
          <a:p>
            <a:r>
              <a:rPr lang="en-US"/>
              <a:t>EPSY 905: Least Squares Estimation</a:t>
            </a:r>
          </a:p>
        </p:txBody>
      </p:sp>
      <p:sp>
        <p:nvSpPr>
          <p:cNvPr id="5" name="Rectangle 10"/>
          <p:cNvSpPr>
            <a:spLocks noGrp="1" noChangeArrowheads="1"/>
          </p:cNvSpPr>
          <p:nvPr>
            <p:ph type="sldNum" sz="quarter" idx="11"/>
          </p:nvPr>
        </p:nvSpPr>
        <p:spPr>
          <a:ln/>
        </p:spPr>
        <p:txBody>
          <a:bodyPr/>
          <a:lstStyle>
            <a:lvl1pPr>
              <a:defRPr b="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38377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Content Placeholder 2"/>
          <p:cNvSpPr>
            <a:spLocks noGrp="1"/>
          </p:cNvSpPr>
          <p:nvPr>
            <p:ph sz="half" idx="1"/>
          </p:nvPr>
        </p:nvSpPr>
        <p:spPr>
          <a:xfrm>
            <a:off x="76200" y="762000"/>
            <a:ext cx="4419600" cy="6019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1" y="762000"/>
            <a:ext cx="4495799" cy="6019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7"/>
          <p:cNvSpPr>
            <a:spLocks noGrp="1" noChangeArrowheads="1"/>
          </p:cNvSpPr>
          <p:nvPr>
            <p:ph type="ftr" sz="quarter" idx="10"/>
          </p:nvPr>
        </p:nvSpPr>
        <p:spPr>
          <a:xfrm>
            <a:off x="76200" y="6598920"/>
            <a:ext cx="5715000" cy="182880"/>
          </a:xfrm>
          <a:ln/>
        </p:spPr>
        <p:txBody>
          <a:bodyPr/>
          <a:lstStyle>
            <a:lvl1pPr>
              <a:defRPr/>
            </a:lvl1pPr>
          </a:lstStyle>
          <a:p>
            <a:r>
              <a:rPr lang="en-US"/>
              <a:t>EPSY 905: Least Squares Estimation</a:t>
            </a:r>
          </a:p>
        </p:txBody>
      </p:sp>
      <p:sp>
        <p:nvSpPr>
          <p:cNvPr id="6" name="Rectangle 10"/>
          <p:cNvSpPr>
            <a:spLocks noGrp="1" noChangeArrowheads="1"/>
          </p:cNvSpPr>
          <p:nvPr>
            <p:ph type="sldNum" sz="quarter" idx="11"/>
          </p:nvPr>
        </p:nvSpPr>
        <p:spPr>
          <a:ln/>
        </p:spPr>
        <p:txBody>
          <a:bodyPr/>
          <a:lstStyle>
            <a:lvl1pPr>
              <a:defRPr b="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256173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 y="76200"/>
            <a:ext cx="8988552" cy="533400"/>
          </a:xfrm>
        </p:spPr>
        <p:txBody>
          <a:bodyPr>
            <a:no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3152" y="762000"/>
            <a:ext cx="4459224"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73152" y="1447800"/>
            <a:ext cx="4459224" cy="53340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11624" y="762000"/>
            <a:ext cx="445008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11624" y="1447800"/>
            <a:ext cx="4450080" cy="53340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ftr" sz="quarter" idx="10"/>
          </p:nvPr>
        </p:nvSpPr>
        <p:spPr>
          <a:xfrm>
            <a:off x="152400" y="6598920"/>
            <a:ext cx="5715000" cy="182880"/>
          </a:xfrm>
          <a:ln/>
        </p:spPr>
        <p:txBody>
          <a:bodyPr/>
          <a:lstStyle>
            <a:lvl1pPr>
              <a:defRPr/>
            </a:lvl1pPr>
          </a:lstStyle>
          <a:p>
            <a:r>
              <a:rPr lang="en-US"/>
              <a:t>EPSY 905: Least Squares Estimation</a:t>
            </a:r>
          </a:p>
        </p:txBody>
      </p:sp>
      <p:sp>
        <p:nvSpPr>
          <p:cNvPr id="8" name="Rectangle 10"/>
          <p:cNvSpPr>
            <a:spLocks noGrp="1" noChangeArrowheads="1"/>
          </p:cNvSpPr>
          <p:nvPr>
            <p:ph type="sldNum" sz="quarter" idx="11"/>
          </p:nvPr>
        </p:nvSpPr>
        <p:spPr>
          <a:xfrm>
            <a:off x="7086600" y="6601968"/>
            <a:ext cx="1905000" cy="182880"/>
          </a:xfrm>
          <a:ln/>
        </p:spPr>
        <p:txBody>
          <a:bodyPr/>
          <a:lstStyle>
            <a:lvl1pPr>
              <a:defRPr b="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61149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200"/>
            </a:lvl1pPr>
          </a:lstStyle>
          <a:p>
            <a:r>
              <a:rPr lang="en-US"/>
              <a:t>Click to edit Master title style</a:t>
            </a:r>
            <a:endParaRPr lang="en-US" dirty="0"/>
          </a:p>
        </p:txBody>
      </p:sp>
      <p:sp>
        <p:nvSpPr>
          <p:cNvPr id="3" name="Rectangle 7"/>
          <p:cNvSpPr>
            <a:spLocks noGrp="1" noChangeArrowheads="1"/>
          </p:cNvSpPr>
          <p:nvPr>
            <p:ph type="ftr" sz="quarter" idx="10"/>
          </p:nvPr>
        </p:nvSpPr>
        <p:spPr>
          <a:xfrm>
            <a:off x="76200" y="6598920"/>
            <a:ext cx="5715000" cy="182880"/>
          </a:xfrm>
          <a:ln/>
        </p:spPr>
        <p:txBody>
          <a:bodyPr/>
          <a:lstStyle>
            <a:lvl1pPr>
              <a:defRPr/>
            </a:lvl1pPr>
          </a:lstStyle>
          <a:p>
            <a:r>
              <a:rPr lang="en-US"/>
              <a:t>EPSY 905: Least Squares Estimation</a:t>
            </a:r>
          </a:p>
        </p:txBody>
      </p:sp>
      <p:sp>
        <p:nvSpPr>
          <p:cNvPr id="4" name="Rectangle 10"/>
          <p:cNvSpPr>
            <a:spLocks noGrp="1" noChangeArrowheads="1"/>
          </p:cNvSpPr>
          <p:nvPr>
            <p:ph type="sldNum" sz="quarter" idx="11"/>
          </p:nvPr>
        </p:nvSpPr>
        <p:spPr>
          <a:ln/>
        </p:spPr>
        <p:txBody>
          <a:bodyPr/>
          <a:lstStyle>
            <a:lvl1pPr>
              <a:defRPr b="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5381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xfrm>
            <a:off x="76200" y="6598920"/>
            <a:ext cx="5715000" cy="182880"/>
          </a:xfrm>
          <a:ln/>
        </p:spPr>
        <p:txBody>
          <a:bodyPr/>
          <a:lstStyle>
            <a:lvl1pPr>
              <a:defRPr/>
            </a:lvl1pPr>
          </a:lstStyle>
          <a:p>
            <a:r>
              <a:rPr lang="en-US"/>
              <a:t>EPSY 905: Least Squares Estimation</a:t>
            </a:r>
          </a:p>
        </p:txBody>
      </p:sp>
      <p:sp>
        <p:nvSpPr>
          <p:cNvPr id="3" name="Rectangle 10"/>
          <p:cNvSpPr>
            <a:spLocks noGrp="1" noChangeArrowheads="1"/>
          </p:cNvSpPr>
          <p:nvPr>
            <p:ph type="sldNum" sz="quarter" idx="11"/>
          </p:nvPr>
        </p:nvSpPr>
        <p:spPr>
          <a:ln/>
        </p:spPr>
        <p:txBody>
          <a:bodyPr/>
          <a:lstStyle>
            <a:lvl1pPr>
              <a:defRPr b="0"/>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80514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EPSY 905: Least Squares Estimation</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680379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hidden">
          <a:xfrm>
            <a:off x="0" y="0"/>
            <a:ext cx="9144000" cy="685800"/>
          </a:xfrm>
          <a:prstGeom prst="rect">
            <a:avLst/>
          </a:prstGeom>
          <a:solidFill>
            <a:srgbClr val="85898A"/>
          </a:solidFill>
          <a:ln w="9525">
            <a:noFill/>
            <a:miter lim="800000"/>
            <a:headEnd/>
            <a:tailEnd/>
          </a:ln>
          <a:effectLst/>
        </p:spPr>
        <p:txBody>
          <a:bodyPr wrap="none" anchor="ctr"/>
          <a:lstStyle/>
          <a:p>
            <a:pPr algn="ctr">
              <a:defRPr/>
            </a:pPr>
            <a:endParaRPr lang="en-US" sz="1350"/>
          </a:p>
        </p:txBody>
      </p:sp>
      <p:sp>
        <p:nvSpPr>
          <p:cNvPr id="12292" name="Rectangle 5"/>
          <p:cNvSpPr>
            <a:spLocks noGrp="1" noChangeArrowheads="1"/>
          </p:cNvSpPr>
          <p:nvPr>
            <p:ph type="title"/>
          </p:nvPr>
        </p:nvSpPr>
        <p:spPr bwMode="auto">
          <a:xfrm>
            <a:off x="76200" y="76200"/>
            <a:ext cx="8991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lvl="0"/>
            <a:r>
              <a:rPr lang="en-US" dirty="0"/>
              <a:t>Click to edit Master title style</a:t>
            </a:r>
          </a:p>
        </p:txBody>
      </p:sp>
      <p:sp>
        <p:nvSpPr>
          <p:cNvPr id="12293" name="Rectangle 6"/>
          <p:cNvSpPr>
            <a:spLocks noGrp="1" noChangeArrowheads="1"/>
          </p:cNvSpPr>
          <p:nvPr>
            <p:ph type="body" idx="1"/>
          </p:nvPr>
        </p:nvSpPr>
        <p:spPr bwMode="auto">
          <a:xfrm>
            <a:off x="76199" y="762000"/>
            <a:ext cx="8997696" cy="601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3" name="Rectangle 7"/>
          <p:cNvSpPr>
            <a:spLocks noGrp="1" noChangeArrowheads="1"/>
          </p:cNvSpPr>
          <p:nvPr>
            <p:ph type="ftr" sz="quarter" idx="3"/>
          </p:nvPr>
        </p:nvSpPr>
        <p:spPr bwMode="auto">
          <a:xfrm>
            <a:off x="76200" y="6553200"/>
            <a:ext cx="571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750">
                <a:solidFill>
                  <a:schemeClr val="bg2"/>
                </a:solidFill>
                <a:latin typeface="Calibri" pitchFamily="34" charset="0"/>
              </a:defRPr>
            </a:lvl1pPr>
          </a:lstStyle>
          <a:p>
            <a:r>
              <a:rPr lang="en-US"/>
              <a:t>EPSY 905: Least Squares Estimation</a:t>
            </a:r>
          </a:p>
        </p:txBody>
      </p:sp>
      <p:sp>
        <p:nvSpPr>
          <p:cNvPr id="4106" name="Rectangle 10"/>
          <p:cNvSpPr>
            <a:spLocks noGrp="1" noChangeArrowheads="1"/>
          </p:cNvSpPr>
          <p:nvPr>
            <p:ph type="sldNum" sz="quarter" idx="4"/>
          </p:nvPr>
        </p:nvSpPr>
        <p:spPr bwMode="auto">
          <a:xfrm>
            <a:off x="7175500" y="6601968"/>
            <a:ext cx="1905000" cy="1828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b="0">
                <a:solidFill>
                  <a:schemeClr val="bg2"/>
                </a:solidFill>
                <a:latin typeface="Calibri" pitchFamily="34" charset="0"/>
              </a:defRPr>
            </a:lvl1pPr>
          </a:lstStyle>
          <a:p>
            <a:fld id="{B6F15528-21DE-4FAA-801E-634DDDAF4B2B}" type="slidenum">
              <a:rPr lang="en-US" smtClean="0"/>
              <a:pPr/>
              <a:t>‹#›</a:t>
            </a:fld>
            <a:endParaRPr lang="en-US"/>
          </a:p>
        </p:txBody>
      </p:sp>
      <p:cxnSp>
        <p:nvCxnSpPr>
          <p:cNvPr id="8" name="Straight Connector 7"/>
          <p:cNvCxnSpPr/>
          <p:nvPr/>
        </p:nvCxnSpPr>
        <p:spPr bwMode="auto">
          <a:xfrm>
            <a:off x="0" y="685800"/>
            <a:ext cx="9144000" cy="0"/>
          </a:xfrm>
          <a:prstGeom prst="line">
            <a:avLst/>
          </a:prstGeom>
          <a:noFill/>
          <a:ln w="38100" cap="flat" cmpd="sng" algn="ctr">
            <a:solidFill>
              <a:srgbClr val="0022B4"/>
            </a:solidFill>
            <a:prstDash val="solid"/>
            <a:round/>
            <a:headEnd type="none" w="med" len="med"/>
            <a:tailEnd type="none" w="med" len="med"/>
          </a:ln>
          <a:effectLst/>
        </p:spPr>
      </p:cxnSp>
    </p:spTree>
    <p:extLst>
      <p:ext uri="{BB962C8B-B14F-4D97-AF65-F5344CB8AC3E}">
        <p14:creationId xmlns:p14="http://schemas.microsoft.com/office/powerpoint/2010/main" val="131035951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hdr="0" dt="0"/>
  <p:txStyles>
    <p:titleStyle>
      <a:lvl1pPr algn="l" rtl="0" eaLnBrk="1" fontAlgn="base" hangingPunct="1">
        <a:spcBef>
          <a:spcPct val="0"/>
        </a:spcBef>
        <a:spcAft>
          <a:spcPct val="0"/>
        </a:spcAft>
        <a:defRPr sz="3200" b="1">
          <a:solidFill>
            <a:schemeClr val="bg1"/>
          </a:solidFill>
          <a:latin typeface="Calibri" pitchFamily="34" charset="0"/>
          <a:ea typeface="+mj-ea"/>
          <a:cs typeface="+mj-cs"/>
        </a:defRPr>
      </a:lvl1pPr>
      <a:lvl2pPr algn="l" rtl="0" eaLnBrk="1" fontAlgn="base" hangingPunct="1">
        <a:spcBef>
          <a:spcPct val="0"/>
        </a:spcBef>
        <a:spcAft>
          <a:spcPct val="0"/>
        </a:spcAft>
        <a:defRPr sz="2700" b="1">
          <a:solidFill>
            <a:schemeClr val="bg1"/>
          </a:solidFill>
          <a:latin typeface="Calibri" pitchFamily="34" charset="0"/>
        </a:defRPr>
      </a:lvl2pPr>
      <a:lvl3pPr algn="l" rtl="0" eaLnBrk="1" fontAlgn="base" hangingPunct="1">
        <a:spcBef>
          <a:spcPct val="0"/>
        </a:spcBef>
        <a:spcAft>
          <a:spcPct val="0"/>
        </a:spcAft>
        <a:defRPr sz="2700" b="1">
          <a:solidFill>
            <a:schemeClr val="bg1"/>
          </a:solidFill>
          <a:latin typeface="Calibri" pitchFamily="34" charset="0"/>
        </a:defRPr>
      </a:lvl3pPr>
      <a:lvl4pPr algn="l" rtl="0" eaLnBrk="1" fontAlgn="base" hangingPunct="1">
        <a:spcBef>
          <a:spcPct val="0"/>
        </a:spcBef>
        <a:spcAft>
          <a:spcPct val="0"/>
        </a:spcAft>
        <a:defRPr sz="2700" b="1">
          <a:solidFill>
            <a:schemeClr val="bg1"/>
          </a:solidFill>
          <a:latin typeface="Calibri" pitchFamily="34" charset="0"/>
        </a:defRPr>
      </a:lvl4pPr>
      <a:lvl5pPr algn="l" rtl="0" eaLnBrk="1" fontAlgn="base" hangingPunct="1">
        <a:spcBef>
          <a:spcPct val="0"/>
        </a:spcBef>
        <a:spcAft>
          <a:spcPct val="0"/>
        </a:spcAft>
        <a:defRPr sz="2700" b="1">
          <a:solidFill>
            <a:schemeClr val="bg1"/>
          </a:solidFill>
          <a:latin typeface="Calibri" pitchFamily="34" charset="0"/>
        </a:defRPr>
      </a:lvl5pPr>
      <a:lvl6pPr marL="342900" algn="l" rtl="0" eaLnBrk="1" fontAlgn="base" hangingPunct="1">
        <a:spcBef>
          <a:spcPct val="0"/>
        </a:spcBef>
        <a:spcAft>
          <a:spcPct val="0"/>
        </a:spcAft>
        <a:defRPr sz="2700" b="1">
          <a:solidFill>
            <a:schemeClr val="bg1"/>
          </a:solidFill>
          <a:latin typeface="Arial" charset="0"/>
        </a:defRPr>
      </a:lvl6pPr>
      <a:lvl7pPr marL="685800" algn="l" rtl="0" eaLnBrk="1" fontAlgn="base" hangingPunct="1">
        <a:spcBef>
          <a:spcPct val="0"/>
        </a:spcBef>
        <a:spcAft>
          <a:spcPct val="0"/>
        </a:spcAft>
        <a:defRPr sz="2700" b="1">
          <a:solidFill>
            <a:schemeClr val="bg1"/>
          </a:solidFill>
          <a:latin typeface="Arial" charset="0"/>
        </a:defRPr>
      </a:lvl7pPr>
      <a:lvl8pPr marL="1028700" algn="l" rtl="0" eaLnBrk="1" fontAlgn="base" hangingPunct="1">
        <a:spcBef>
          <a:spcPct val="0"/>
        </a:spcBef>
        <a:spcAft>
          <a:spcPct val="0"/>
        </a:spcAft>
        <a:defRPr sz="2700" b="1">
          <a:solidFill>
            <a:schemeClr val="bg1"/>
          </a:solidFill>
          <a:latin typeface="Arial" charset="0"/>
        </a:defRPr>
      </a:lvl8pPr>
      <a:lvl9pPr marL="1371600" algn="l" rtl="0" eaLnBrk="1" fontAlgn="base" hangingPunct="1">
        <a:spcBef>
          <a:spcPct val="0"/>
        </a:spcBef>
        <a:spcAft>
          <a:spcPct val="0"/>
        </a:spcAft>
        <a:defRPr sz="2700" b="1">
          <a:solidFill>
            <a:schemeClr val="bg1"/>
          </a:solidFill>
          <a:latin typeface="Arial" charset="0"/>
        </a:defRPr>
      </a:lvl9pPr>
    </p:titleStyle>
    <p:bodyStyle>
      <a:lvl1pPr marL="257175" indent="-257175" algn="l" rtl="0" eaLnBrk="1" fontAlgn="base" hangingPunct="1">
        <a:spcBef>
          <a:spcPct val="20000"/>
        </a:spcBef>
        <a:spcAft>
          <a:spcPct val="0"/>
        </a:spcAft>
        <a:buSzPct val="70000"/>
        <a:buFont typeface="Arial" charset="0"/>
        <a:buChar char="•"/>
        <a:defRPr sz="3200">
          <a:solidFill>
            <a:schemeClr val="tx1"/>
          </a:solidFill>
          <a:latin typeface="Calibri" pitchFamily="34" charset="0"/>
          <a:ea typeface="+mn-ea"/>
          <a:cs typeface="+mn-cs"/>
        </a:defRPr>
      </a:lvl1pPr>
      <a:lvl2pPr marL="686991" indent="-214313" algn="l" rtl="0" eaLnBrk="1" fontAlgn="base" hangingPunct="1">
        <a:spcBef>
          <a:spcPct val="10000"/>
        </a:spcBef>
        <a:spcAft>
          <a:spcPct val="0"/>
        </a:spcAft>
        <a:buSzPct val="65000"/>
        <a:buFont typeface="Wingdings" pitchFamily="2" charset="2"/>
        <a:buChar char="Ø"/>
        <a:defRPr sz="2800">
          <a:solidFill>
            <a:schemeClr val="tx1"/>
          </a:solidFill>
          <a:latin typeface="Calibri" pitchFamily="34" charset="0"/>
        </a:defRPr>
      </a:lvl2pPr>
      <a:lvl3pPr marL="1073944" indent="-171450" algn="l" rtl="0" eaLnBrk="1" fontAlgn="base" hangingPunct="1">
        <a:spcBef>
          <a:spcPct val="10000"/>
        </a:spcBef>
        <a:spcAft>
          <a:spcPct val="0"/>
        </a:spcAft>
        <a:buSzPct val="80000"/>
        <a:buFont typeface="Wingdings" pitchFamily="2" charset="2"/>
        <a:buChar char="w"/>
        <a:defRPr sz="2000">
          <a:solidFill>
            <a:schemeClr val="tx1"/>
          </a:solidFill>
          <a:latin typeface="Calibri" pitchFamily="34" charset="0"/>
        </a:defRPr>
      </a:lvl3pPr>
      <a:lvl4pPr marL="1460897" indent="-171450" algn="l" rtl="0" eaLnBrk="1" fontAlgn="base" hangingPunct="1">
        <a:spcBef>
          <a:spcPct val="10000"/>
        </a:spcBef>
        <a:spcAft>
          <a:spcPct val="0"/>
        </a:spcAft>
        <a:buChar char="–"/>
        <a:defRPr sz="1800">
          <a:solidFill>
            <a:schemeClr val="tx1"/>
          </a:solidFill>
          <a:latin typeface="Calibri" pitchFamily="34" charset="0"/>
        </a:defRPr>
      </a:lvl4pPr>
      <a:lvl5pPr marL="1801416" indent="-171450" algn="l" rtl="0" eaLnBrk="1" fontAlgn="base" hangingPunct="1">
        <a:spcBef>
          <a:spcPct val="10000"/>
        </a:spcBef>
        <a:spcAft>
          <a:spcPct val="0"/>
        </a:spcAft>
        <a:buChar char="»"/>
        <a:defRPr sz="1400">
          <a:solidFill>
            <a:schemeClr val="tx1"/>
          </a:solidFill>
          <a:latin typeface="Calibri" pitchFamily="34" charset="0"/>
        </a:defRPr>
      </a:lvl5pPr>
      <a:lvl6pPr marL="2144316" indent="-171450" algn="l" rtl="0" eaLnBrk="1" fontAlgn="base" hangingPunct="1">
        <a:spcBef>
          <a:spcPct val="10000"/>
        </a:spcBef>
        <a:spcAft>
          <a:spcPct val="0"/>
        </a:spcAft>
        <a:buChar char="»"/>
        <a:defRPr sz="1050">
          <a:solidFill>
            <a:schemeClr val="tx1"/>
          </a:solidFill>
          <a:latin typeface="+mn-lt"/>
        </a:defRPr>
      </a:lvl6pPr>
      <a:lvl7pPr marL="2487216" indent="-171450" algn="l" rtl="0" eaLnBrk="1" fontAlgn="base" hangingPunct="1">
        <a:spcBef>
          <a:spcPct val="10000"/>
        </a:spcBef>
        <a:spcAft>
          <a:spcPct val="0"/>
        </a:spcAft>
        <a:buChar char="»"/>
        <a:defRPr sz="1050">
          <a:solidFill>
            <a:schemeClr val="tx1"/>
          </a:solidFill>
          <a:latin typeface="+mn-lt"/>
        </a:defRPr>
      </a:lvl7pPr>
      <a:lvl8pPr marL="2830116" indent="-171450" algn="l" rtl="0" eaLnBrk="1" fontAlgn="base" hangingPunct="1">
        <a:spcBef>
          <a:spcPct val="10000"/>
        </a:spcBef>
        <a:spcAft>
          <a:spcPct val="0"/>
        </a:spcAft>
        <a:buChar char="»"/>
        <a:defRPr sz="1050">
          <a:solidFill>
            <a:schemeClr val="tx1"/>
          </a:solidFill>
          <a:latin typeface="+mn-lt"/>
        </a:defRPr>
      </a:lvl8pPr>
      <a:lvl9pPr marL="3173016" indent="-171450" algn="l" rtl="0" eaLnBrk="1" fontAlgn="base" hangingPunct="1">
        <a:spcBef>
          <a:spcPct val="10000"/>
        </a:spcBef>
        <a:spcAft>
          <a:spcPct val="0"/>
        </a:spcAft>
        <a:buChar char="»"/>
        <a:defRPr sz="105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FkpGQUflBw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spc.noaa.gov/wcm/adj.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Estimation of GLMs – </a:t>
            </a:r>
            <a:br>
              <a:rPr lang="en-US" dirty="0"/>
            </a:br>
            <a:r>
              <a:rPr lang="en-US" dirty="0"/>
              <a:t>Least Squares and </a:t>
            </a:r>
            <a:br>
              <a:rPr lang="en-US" dirty="0"/>
            </a:br>
            <a:r>
              <a:rPr lang="en-US" dirty="0"/>
              <a:t>Least Other Things</a:t>
            </a:r>
          </a:p>
        </p:txBody>
      </p:sp>
      <p:sp>
        <p:nvSpPr>
          <p:cNvPr id="3" name="Subtitle 2"/>
          <p:cNvSpPr>
            <a:spLocks noGrp="1"/>
          </p:cNvSpPr>
          <p:nvPr>
            <p:ph type="subTitle" idx="1"/>
          </p:nvPr>
        </p:nvSpPr>
        <p:spPr/>
        <p:txBody>
          <a:bodyPr/>
          <a:lstStyle/>
          <a:p>
            <a:r>
              <a:rPr lang="en-US" dirty="0"/>
              <a:t>Fundamentals of </a:t>
            </a:r>
            <a:br>
              <a:rPr lang="en-US" dirty="0"/>
            </a:br>
            <a:r>
              <a:rPr lang="en-US" dirty="0"/>
              <a:t>Multivariate Modeling</a:t>
            </a:r>
          </a:p>
          <a:p>
            <a:r>
              <a:rPr lang="en-US" dirty="0"/>
              <a:t>Online Lecture #5</a:t>
            </a:r>
          </a:p>
        </p:txBody>
      </p:sp>
      <p:sp>
        <p:nvSpPr>
          <p:cNvPr id="4" name="Footer Placeholder 3"/>
          <p:cNvSpPr>
            <a:spLocks noGrp="1"/>
          </p:cNvSpPr>
          <p:nvPr>
            <p:ph type="ftr" sz="quarter" idx="10"/>
          </p:nvPr>
        </p:nvSpPr>
        <p:spPr/>
        <p:txBody>
          <a:bodyPr/>
          <a:lstStyle/>
          <a:p>
            <a:r>
              <a:rPr lang="en-US"/>
              <a:t>EPSY 905: Least Squares Estimation</a:t>
            </a:r>
          </a:p>
        </p:txBody>
      </p:sp>
    </p:spTree>
    <p:extLst>
      <p:ext uri="{BB962C8B-B14F-4D97-AF65-F5344CB8AC3E}">
        <p14:creationId xmlns:p14="http://schemas.microsoft.com/office/powerpoint/2010/main" val="55880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Visualizing the Data</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9000" y="756711"/>
            <a:ext cx="7239000" cy="5917883"/>
          </a:xfrm>
        </p:spPr>
      </p:pic>
      <p:sp>
        <p:nvSpPr>
          <p:cNvPr id="3" name="Footer Placeholder 2"/>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3778125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Trying Different Sets of Parameters: See R Example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32000" y="1695450"/>
            <a:ext cx="5080000" cy="4152900"/>
          </a:xfrm>
        </p:spPr>
      </p:pic>
      <p:sp>
        <p:nvSpPr>
          <p:cNvPr id="3" name="Footer Placeholder 2"/>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a:p>
        </p:txBody>
      </p:sp>
      <p:sp>
        <p:nvSpPr>
          <p:cNvPr id="6" name="Rectangle 5"/>
          <p:cNvSpPr/>
          <p:nvPr/>
        </p:nvSpPr>
        <p:spPr bwMode="auto">
          <a:xfrm>
            <a:off x="2590800" y="2286000"/>
            <a:ext cx="2438400" cy="1066800"/>
          </a:xfrm>
          <a:prstGeom prst="rect">
            <a:avLst/>
          </a:prstGeom>
          <a:solidFill>
            <a:schemeClr val="bg1"/>
          </a:solidFill>
          <a:ln w="38100" cap="flat" cmpd="sng" algn="ctr">
            <a:solidFill>
              <a:srgbClr val="FF4B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64576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Examining the Objective Function Surface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787231"/>
            <a:ext cx="7086600" cy="5793296"/>
          </a:xfrm>
        </p:spPr>
      </p:pic>
      <p:sp>
        <p:nvSpPr>
          <p:cNvPr id="3" name="Footer Placeholder 2"/>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530627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LS Estimates of GLMs </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77500" lnSpcReduction="20000"/>
              </a:bodyPr>
              <a:lstStyle/>
              <a:p>
                <a:r>
                  <a:rPr lang="en-US" dirty="0"/>
                  <a:t>The process of least squares estimation of GLMs does not need an iterative search</a:t>
                </a:r>
              </a:p>
              <a:p>
                <a:endParaRPr lang="en-US" dirty="0"/>
              </a:p>
              <a:p>
                <a:r>
                  <a:rPr lang="en-US" dirty="0"/>
                  <a:t>Using calculus, a minimum of the objective function can be found</a:t>
                </a:r>
              </a:p>
              <a:p>
                <a:pPr lvl="1"/>
                <a:r>
                  <a:rPr lang="en-US" dirty="0"/>
                  <a:t>This involves taking the first derivative of the objective function with respect to each parameter</a:t>
                </a:r>
              </a:p>
              <a:p>
                <a:pPr lvl="2"/>
                <a:r>
                  <a:rPr lang="en-US" dirty="0"/>
                  <a:t>Derivative = slope of the tangent line for a given point</a:t>
                </a:r>
              </a:p>
              <a:p>
                <a:pPr lvl="1"/>
                <a:r>
                  <a:rPr lang="en-US" dirty="0"/>
                  <a:t>The first derivative is then set equal to zero</a:t>
                </a:r>
              </a:p>
              <a:p>
                <a:pPr lvl="2"/>
                <a:r>
                  <a:rPr lang="en-US" dirty="0"/>
                  <a:t>Flat slope = minimum (or maximum or saddle point – neither apply here)</a:t>
                </a:r>
              </a:p>
              <a:p>
                <a:pPr lvl="1"/>
                <a:r>
                  <a:rPr lang="en-US" dirty="0"/>
                  <a:t>The equation is then solved for the parameter</a:t>
                </a:r>
              </a:p>
              <a:p>
                <a:pPr lvl="2"/>
                <a:r>
                  <a:rPr lang="en-US" dirty="0"/>
                  <a:t>Producing the equations you know and love</a:t>
                </a:r>
              </a:p>
              <a:p>
                <a:endParaRPr lang="en-US" dirty="0"/>
              </a:p>
              <a:p>
                <a:r>
                  <a:rPr lang="en-US" dirty="0"/>
                  <a:t>For simple linear regression (one predictor):</a:t>
                </a:r>
              </a:p>
              <a:p>
                <a:pPr lvl="1"/>
                <a14:m>
                  <m:oMath xmlns:m="http://schemas.openxmlformats.org/officeDocument/2006/math">
                    <m:sSub>
                      <m:sSubPr>
                        <m:ctrlPr>
                          <a:rPr lang="en-US" i="1">
                            <a:latin typeface="Cambria Math" panose="02040503050406030204" pitchFamily="18" charset="0"/>
                            <a:ea typeface="Cambria Math"/>
                          </a:rPr>
                        </m:ctrlPr>
                      </m:sSubPr>
                      <m:e>
                        <m:r>
                          <a:rPr lang="en-US" i="1">
                            <a:latin typeface="Cambria Math"/>
                            <a:ea typeface="Cambria Math"/>
                          </a:rPr>
                          <m:t>𝛽</m:t>
                        </m:r>
                      </m:e>
                      <m:sub>
                        <m:r>
                          <a:rPr lang="en-US" i="1">
                            <a:latin typeface="Cambria Math"/>
                            <a:ea typeface="Cambria Math"/>
                          </a:rPr>
                          <m:t>𝑋</m:t>
                        </m:r>
                      </m:sub>
                    </m:sSub>
                    <m:r>
                      <a:rPr lang="en-US" i="1">
                        <a:latin typeface="Cambria Math"/>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a:latin typeface="Cambria Math"/>
                              </a:rPr>
                              <m:t>1</m:t>
                            </m:r>
                          </m:num>
                          <m:den>
                            <m:r>
                              <m:rPr>
                                <m:sty m:val="p"/>
                              </m:rPr>
                              <a:rPr lang="en-US">
                                <a:latin typeface="Cambria Math"/>
                              </a:rPr>
                              <m:t>N</m:t>
                            </m:r>
                            <m:r>
                              <a:rPr lang="en-US">
                                <a:latin typeface="Cambria Math"/>
                              </a:rPr>
                              <m:t>−</m:t>
                            </m:r>
                            <m:r>
                              <m:rPr>
                                <m:sty m:val="p"/>
                              </m:rPr>
                              <a:rPr lang="en-US">
                                <a:latin typeface="Cambria Math"/>
                              </a:rPr>
                              <m:t>k</m:t>
                            </m:r>
                          </m:den>
                        </m:f>
                        <m:nary>
                          <m:naryPr>
                            <m:chr m:val="∑"/>
                            <m:ctrlPr>
                              <a:rPr lang="en-US" i="1">
                                <a:latin typeface="Cambria Math" panose="02040503050406030204" pitchFamily="18" charset="0"/>
                              </a:rPr>
                            </m:ctrlPr>
                          </m:naryPr>
                          <m:sub>
                            <m:r>
                              <m:rPr>
                                <m:brk m:alnAt="23"/>
                              </m:rPr>
                              <a:rPr lang="en-US" i="1">
                                <a:latin typeface="Cambria Math"/>
                              </a:rPr>
                              <m:t>𝑝</m:t>
                            </m:r>
                            <m:r>
                              <a:rPr lang="en-US" i="1">
                                <a:latin typeface="Cambria Math"/>
                              </a:rPr>
                              <m:t>=1</m:t>
                            </m:r>
                          </m:sub>
                          <m:sup>
                            <m:r>
                              <a:rPr lang="en-US" i="1">
                                <a:latin typeface="Cambria Math"/>
                              </a:rPr>
                              <m:t>𝑁</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𝑝</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𝑋</m:t>
                                    </m:r>
                                  </m:e>
                                </m:acc>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𝑌</m:t>
                                    </m:r>
                                  </m:e>
                                  <m:sub>
                                    <m:r>
                                      <a:rPr lang="en-US" i="1">
                                        <a:latin typeface="Cambria Math"/>
                                      </a:rPr>
                                      <m:t>𝑝</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𝑌</m:t>
                                    </m:r>
                                  </m:e>
                                </m:acc>
                              </m:e>
                            </m:d>
                          </m:e>
                        </m:nary>
                      </m:num>
                      <m:den>
                        <m:f>
                          <m:fPr>
                            <m:ctrlPr>
                              <a:rPr lang="en-US" sz="1800" i="1">
                                <a:solidFill>
                                  <a:srgbClr val="000000"/>
                                </a:solidFill>
                                <a:latin typeface="Cambria Math" panose="02040503050406030204" pitchFamily="18" charset="0"/>
                              </a:rPr>
                            </m:ctrlPr>
                          </m:fPr>
                          <m:num>
                            <m:r>
                              <a:rPr lang="en-US" sz="1800">
                                <a:solidFill>
                                  <a:srgbClr val="000000"/>
                                </a:solidFill>
                                <a:latin typeface="Cambria Math"/>
                              </a:rPr>
                              <m:t>1</m:t>
                            </m:r>
                          </m:num>
                          <m:den>
                            <m:r>
                              <m:rPr>
                                <m:sty m:val="p"/>
                              </m:rPr>
                              <a:rPr lang="en-US" sz="1800">
                                <a:solidFill>
                                  <a:srgbClr val="000000"/>
                                </a:solidFill>
                                <a:latin typeface="Cambria Math"/>
                              </a:rPr>
                              <m:t>N</m:t>
                            </m:r>
                            <m:r>
                              <a:rPr lang="en-US" sz="1800">
                                <a:solidFill>
                                  <a:srgbClr val="000000"/>
                                </a:solidFill>
                                <a:latin typeface="Cambria Math"/>
                              </a:rPr>
                              <m:t>−</m:t>
                            </m:r>
                            <m:r>
                              <m:rPr>
                                <m:sty m:val="p"/>
                              </m:rPr>
                              <a:rPr lang="en-US" sz="1800">
                                <a:solidFill>
                                  <a:srgbClr val="000000"/>
                                </a:solidFill>
                                <a:latin typeface="Cambria Math"/>
                              </a:rPr>
                              <m:t>k</m:t>
                            </m:r>
                          </m:den>
                        </m:f>
                        <m:nary>
                          <m:naryPr>
                            <m:chr m:val="∑"/>
                            <m:ctrlPr>
                              <a:rPr lang="en-US" i="1">
                                <a:latin typeface="Cambria Math" panose="02040503050406030204" pitchFamily="18" charset="0"/>
                              </a:rPr>
                            </m:ctrlPr>
                          </m:naryPr>
                          <m:sub>
                            <m:r>
                              <m:rPr>
                                <m:brk m:alnAt="23"/>
                              </m:rPr>
                              <a:rPr lang="en-US" i="1">
                                <a:latin typeface="Cambria Math"/>
                              </a:rPr>
                              <m:t>𝑝</m:t>
                            </m:r>
                            <m:r>
                              <a:rPr lang="en-US" i="1">
                                <a:latin typeface="Cambria Math"/>
                              </a:rPr>
                              <m:t>=1</m:t>
                            </m:r>
                          </m:sub>
                          <m:sup>
                            <m:r>
                              <a:rPr lang="en-US" i="1">
                                <a:latin typeface="Cambria Math"/>
                              </a:rPr>
                              <m:t>𝑁</m:t>
                            </m:r>
                          </m:sup>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𝑝</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𝑋</m:t>
                                    </m:r>
                                  </m:e>
                                </m:acc>
                              </m:e>
                            </m:d>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a:rPr>
                                      <m:t>𝑋</m:t>
                                    </m:r>
                                  </m:e>
                                  <m:sub>
                                    <m:r>
                                      <a:rPr lang="en-US" i="1">
                                        <a:latin typeface="Cambria Math"/>
                                      </a:rPr>
                                      <m:t>𝑝</m:t>
                                    </m:r>
                                  </m:sub>
                                </m:sSub>
                                <m:r>
                                  <a:rPr lang="en-US" i="1">
                                    <a:latin typeface="Cambria Math"/>
                                  </a:rPr>
                                  <m:t>−</m:t>
                                </m:r>
                                <m:acc>
                                  <m:accPr>
                                    <m:chr m:val="̅"/>
                                    <m:ctrlPr>
                                      <a:rPr lang="en-US" i="1">
                                        <a:latin typeface="Cambria Math" panose="02040503050406030204" pitchFamily="18" charset="0"/>
                                      </a:rPr>
                                    </m:ctrlPr>
                                  </m:accPr>
                                  <m:e>
                                    <m:r>
                                      <a:rPr lang="en-US" i="1">
                                        <a:latin typeface="Cambria Math"/>
                                      </a:rPr>
                                      <m:t>𝑋</m:t>
                                    </m:r>
                                  </m:e>
                                </m:acc>
                              </m:e>
                            </m:d>
                          </m:e>
                        </m:nary>
                      </m:den>
                    </m:f>
                    <m:r>
                      <a:rPr lang="en-US" i="1">
                        <a:latin typeface="Cambria Math"/>
                      </a:rPr>
                      <m:t>=</m:t>
                    </m:r>
                    <m:f>
                      <m:fPr>
                        <m:ctrlPr>
                          <a:rPr lang="en-US" i="1">
                            <a:latin typeface="Cambria Math" panose="02040503050406030204" pitchFamily="18" charset="0"/>
                          </a:rPr>
                        </m:ctrlPr>
                      </m:fPr>
                      <m:num>
                        <m:r>
                          <a:rPr lang="en-US" i="1">
                            <a:latin typeface="Cambria Math"/>
                          </a:rPr>
                          <m:t>𝑐𝑜𝑣𝑎𝑟𝑖𝑎𝑛𝑐𝑒</m:t>
                        </m:r>
                        <m:r>
                          <a:rPr lang="en-US" i="1">
                            <a:latin typeface="Cambria Math"/>
                          </a:rPr>
                          <m:t> </m:t>
                        </m:r>
                        <m:r>
                          <a:rPr lang="en-US" i="1">
                            <a:latin typeface="Cambria Math"/>
                          </a:rPr>
                          <m:t>𝑜𝑓</m:t>
                        </m:r>
                        <m:r>
                          <a:rPr lang="en-US" i="1">
                            <a:latin typeface="Cambria Math"/>
                          </a:rPr>
                          <m:t> </m:t>
                        </m:r>
                        <m:r>
                          <a:rPr lang="en-US" i="1">
                            <a:latin typeface="Cambria Math"/>
                          </a:rPr>
                          <m:t>𝑋</m:t>
                        </m:r>
                        <m:r>
                          <a:rPr lang="en-US" i="1">
                            <a:latin typeface="Cambria Math"/>
                          </a:rPr>
                          <m:t> </m:t>
                        </m:r>
                        <m:r>
                          <a:rPr lang="en-US" i="1">
                            <a:latin typeface="Cambria Math"/>
                          </a:rPr>
                          <m:t>𝑎𝑛𝑑</m:t>
                        </m:r>
                        <m:r>
                          <a:rPr lang="en-US" i="1">
                            <a:latin typeface="Cambria Math"/>
                          </a:rPr>
                          <m:t> </m:t>
                        </m:r>
                        <m:r>
                          <a:rPr lang="en-US" i="1">
                            <a:latin typeface="Cambria Math"/>
                          </a:rPr>
                          <m:t>𝑌</m:t>
                        </m:r>
                      </m:num>
                      <m:den>
                        <m:r>
                          <a:rPr lang="en-US" i="1">
                            <a:latin typeface="Cambria Math"/>
                          </a:rPr>
                          <m:t>𝑐𝑜𝑣𝑎𝑟𝑖𝑎𝑛𝑐𝑒</m:t>
                        </m:r>
                        <m:r>
                          <a:rPr lang="en-US" i="1">
                            <a:latin typeface="Cambria Math"/>
                          </a:rPr>
                          <m:t> </m:t>
                        </m:r>
                        <m:r>
                          <a:rPr lang="en-US" i="1">
                            <a:latin typeface="Cambria Math"/>
                          </a:rPr>
                          <m:t>𝑜𝑓</m:t>
                        </m:r>
                        <m:r>
                          <a:rPr lang="en-US" i="1">
                            <a:latin typeface="Cambria Math"/>
                          </a:rPr>
                          <m:t> </m:t>
                        </m:r>
                        <m:r>
                          <a:rPr lang="en-US" i="1">
                            <a:latin typeface="Cambria Math"/>
                          </a:rPr>
                          <m:t>𝑋</m:t>
                        </m:r>
                        <m:r>
                          <a:rPr lang="en-US" i="1">
                            <a:latin typeface="Cambria Math"/>
                          </a:rPr>
                          <m:t> </m:t>
                        </m:r>
                        <m:r>
                          <a:rPr lang="en-US" i="1">
                            <a:latin typeface="Cambria Math"/>
                          </a:rPr>
                          <m:t>𝑎𝑛𝑑</m:t>
                        </m:r>
                        <m:r>
                          <a:rPr lang="en-US" i="1">
                            <a:latin typeface="Cambria Math"/>
                          </a:rPr>
                          <m:t> </m:t>
                        </m:r>
                        <m:r>
                          <a:rPr lang="en-US" i="1">
                            <a:latin typeface="Cambria Math"/>
                          </a:rPr>
                          <m:t>𝑋</m:t>
                        </m:r>
                      </m:den>
                    </m:f>
                    <m:r>
                      <a:rPr lang="en-US" i="1">
                        <a:latin typeface="Cambria Math"/>
                      </a:rPr>
                      <m:t>=</m:t>
                    </m:r>
                    <m:f>
                      <m:fPr>
                        <m:ctrlPr>
                          <a:rPr lang="en-US" i="1">
                            <a:latin typeface="Cambria Math" panose="02040503050406030204" pitchFamily="18" charset="0"/>
                          </a:rPr>
                        </m:ctrlPr>
                      </m:fPr>
                      <m:num>
                        <m:r>
                          <a:rPr lang="en-US" i="1">
                            <a:latin typeface="Cambria Math"/>
                          </a:rPr>
                          <m:t>𝑠𝑢𝑚</m:t>
                        </m:r>
                        <m:r>
                          <a:rPr lang="en-US" i="1">
                            <a:latin typeface="Cambria Math"/>
                          </a:rPr>
                          <m:t> </m:t>
                        </m:r>
                        <m:r>
                          <a:rPr lang="en-US" i="1">
                            <a:latin typeface="Cambria Math"/>
                          </a:rPr>
                          <m:t>𝑜𝑓</m:t>
                        </m:r>
                        <m:r>
                          <a:rPr lang="en-US" i="1">
                            <a:latin typeface="Cambria Math"/>
                          </a:rPr>
                          <m:t> </m:t>
                        </m:r>
                        <m:r>
                          <a:rPr lang="en-US" i="1">
                            <a:latin typeface="Cambria Math"/>
                          </a:rPr>
                          <m:t>𝑐𝑟𝑜𝑠𝑠</m:t>
                        </m:r>
                        <m:r>
                          <a:rPr lang="en-US" i="1">
                            <a:latin typeface="Cambria Math"/>
                          </a:rPr>
                          <m:t>−</m:t>
                        </m:r>
                        <m:r>
                          <a:rPr lang="en-US" i="1">
                            <a:latin typeface="Cambria Math"/>
                          </a:rPr>
                          <m:t>𝑝𝑟𝑜𝑑𝑢𝑐𝑡𝑠</m:t>
                        </m:r>
                      </m:num>
                      <m:den>
                        <m:r>
                          <a:rPr lang="en-US" i="1">
                            <a:latin typeface="Cambria Math"/>
                          </a:rPr>
                          <m:t>𝑠𝑢𝑚</m:t>
                        </m:r>
                        <m:r>
                          <a:rPr lang="en-US" i="1">
                            <a:latin typeface="Cambria Math"/>
                          </a:rPr>
                          <m:t> </m:t>
                        </m:r>
                        <m:r>
                          <a:rPr lang="en-US" i="1">
                            <a:latin typeface="Cambria Math"/>
                          </a:rPr>
                          <m:t>𝑜𝑓</m:t>
                        </m:r>
                        <m:r>
                          <a:rPr lang="en-US" i="1">
                            <a:latin typeface="Cambria Math"/>
                          </a:rPr>
                          <m:t> </m:t>
                        </m:r>
                        <m:r>
                          <a:rPr lang="en-US" i="1">
                            <a:latin typeface="Cambria Math"/>
                          </a:rPr>
                          <m:t>𝑠𝑞𝑢𝑎𝑟𝑒𝑑</m:t>
                        </m:r>
                        <m:r>
                          <a:rPr lang="en-US" i="1">
                            <a:latin typeface="Cambria Math"/>
                          </a:rPr>
                          <m:t> </m:t>
                        </m:r>
                        <m:r>
                          <a:rPr lang="en-US" i="1">
                            <a:latin typeface="Cambria Math"/>
                          </a:rPr>
                          <m:t>𝑋𝑠</m:t>
                        </m:r>
                      </m:den>
                    </m:f>
                  </m:oMath>
                </a14:m>
                <a:endParaRPr lang="en-US" dirty="0"/>
              </a:p>
              <a:p>
                <a:endParaRPr lang="en-US" dirty="0"/>
              </a:p>
              <a:p>
                <a:r>
                  <a:rPr lang="en-US" dirty="0"/>
                  <a:t>When we get to matrix algebra, you will know this as</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a:rPr>
                        <m:t>𝜷</m:t>
                      </m:r>
                      <m:r>
                        <a:rPr lang="en-US" b="1" i="1" smtClean="0">
                          <a:latin typeface="Cambria Math"/>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0" smtClean="0">
                                      <a:latin typeface="Cambria Math"/>
                                    </a:rPr>
                                    <m:t>𝐗</m:t>
                                  </m:r>
                                </m:e>
                                <m:sup>
                                  <m:r>
                                    <a:rPr lang="en-US" b="0" i="1" smtClean="0">
                                      <a:latin typeface="Cambria Math"/>
                                    </a:rPr>
                                    <m:t>𝑇</m:t>
                                  </m:r>
                                </m:sup>
                              </m:sSup>
                              <m:r>
                                <a:rPr lang="en-US" b="1" i="0" smtClean="0">
                                  <a:latin typeface="Cambria Math"/>
                                </a:rPr>
                                <m:t>𝐗</m:t>
                              </m:r>
                            </m:e>
                          </m:d>
                        </m:e>
                        <m:sup>
                          <m:r>
                            <a:rPr lang="en-US" b="0" i="1" smtClean="0">
                              <a:latin typeface="Cambria Math"/>
                            </a:rPr>
                            <m:t>−1</m:t>
                          </m:r>
                        </m:sup>
                      </m:sSup>
                      <m:sSup>
                        <m:sSupPr>
                          <m:ctrlPr>
                            <a:rPr lang="en-US" b="0" i="1" smtClean="0">
                              <a:latin typeface="Cambria Math" panose="02040503050406030204" pitchFamily="18" charset="0"/>
                            </a:rPr>
                          </m:ctrlPr>
                        </m:sSupPr>
                        <m:e>
                          <m:r>
                            <a:rPr lang="en-US" b="1" i="0" smtClean="0">
                              <a:latin typeface="Cambria Math"/>
                            </a:rPr>
                            <m:t>𝐗</m:t>
                          </m:r>
                        </m:e>
                        <m:sup>
                          <m:r>
                            <a:rPr lang="en-US" b="0" i="1" smtClean="0">
                              <a:latin typeface="Cambria Math"/>
                            </a:rPr>
                            <m:t>𝑇</m:t>
                          </m:r>
                        </m:sup>
                      </m:sSup>
                      <m:r>
                        <a:rPr lang="en-US" b="1" i="0" smtClean="0">
                          <a:latin typeface="Cambria Math"/>
                        </a:rPr>
                        <m:t>𝐲</m:t>
                      </m:r>
                    </m:oMath>
                  </m:oMathPara>
                </a14:m>
                <a:endParaRPr lang="en-US" b="1" dirty="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3" t="-2110" r="-1551"/>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819407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Ramifications of Closed-Form LS Equations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800" dirty="0"/>
                  <a:t>Because least squares estimates have a </a:t>
                </a:r>
                <a:r>
                  <a:rPr lang="en-US" sz="2800" b="1" dirty="0"/>
                  <a:t>closed form</a:t>
                </a:r>
                <a:r>
                  <a:rPr lang="en-US" sz="2800" dirty="0"/>
                  <a:t> (equations that will provide statistics directly), they will work nearly every time</a:t>
                </a:r>
              </a:p>
              <a:p>
                <a:pPr lvl="1"/>
                <a:r>
                  <a:rPr lang="en-US" sz="2000" dirty="0"/>
                  <a:t>Only fail when </a:t>
                </a:r>
                <a:r>
                  <a:rPr lang="en-US" sz="2000" dirty="0" err="1"/>
                  <a:t>collinearity</a:t>
                </a:r>
                <a:r>
                  <a:rPr lang="en-US" sz="2000" dirty="0"/>
                  <a:t> is present (soon you’ll know this to mean </a:t>
                </a:r>
                <a14:m>
                  <m:oMath xmlns:m="http://schemas.openxmlformats.org/officeDocument/2006/math">
                    <m:sSup>
                      <m:sSupPr>
                        <m:ctrlPr>
                          <a:rPr lang="en-US" sz="2000" i="1">
                            <a:latin typeface="Cambria Math" panose="02040503050406030204" pitchFamily="18" charset="0"/>
                          </a:rPr>
                        </m:ctrlPr>
                      </m:sSupPr>
                      <m:e>
                        <m:r>
                          <a:rPr lang="en-US" sz="2000" b="1">
                            <a:latin typeface="Cambria Math"/>
                          </a:rPr>
                          <m:t>𝐗</m:t>
                        </m:r>
                      </m:e>
                      <m:sup>
                        <m:r>
                          <a:rPr lang="en-US" sz="2000" i="1">
                            <a:latin typeface="Cambria Math"/>
                          </a:rPr>
                          <m:t>𝑇</m:t>
                        </m:r>
                      </m:sup>
                    </m:sSup>
                    <m:r>
                      <a:rPr lang="en-US" sz="2000" b="1">
                        <a:latin typeface="Cambria Math"/>
                      </a:rPr>
                      <m:t>𝐗</m:t>
                    </m:r>
                  </m:oMath>
                </a14:m>
                <a:r>
                  <a:rPr lang="en-US" sz="2000" dirty="0"/>
                  <a:t> is singular and cannot be inverted)</a:t>
                </a:r>
              </a:p>
              <a:p>
                <a:pPr lvl="1"/>
                <a:endParaRPr lang="en-US" sz="2000" dirty="0"/>
              </a:p>
              <a:p>
                <a:r>
                  <a:rPr lang="en-US" sz="2800" dirty="0"/>
                  <a:t>Virtually all other estimators you will encounter in statistics will not have a closed form</a:t>
                </a:r>
              </a:p>
              <a:p>
                <a:pPr lvl="1"/>
                <a:r>
                  <a:rPr lang="en-US" sz="2000" dirty="0"/>
                  <a:t>Even least squares estimators for other types of data (not continuous)</a:t>
                </a:r>
              </a:p>
              <a:p>
                <a:pPr lvl="1"/>
                <a:endParaRPr lang="en-US" sz="2000" dirty="0"/>
              </a:p>
              <a:p>
                <a:r>
                  <a:rPr lang="en-US" sz="2800" dirty="0"/>
                  <a:t>Without a closed form, least squares estimates are found by search the objective function for its minimum</a:t>
                </a:r>
              </a:p>
              <a:p>
                <a:pPr lvl="1"/>
                <a:r>
                  <a:rPr lang="en-US" sz="2000" dirty="0"/>
                  <a:t>Like finding the drain of a pool….</a:t>
                </a:r>
              </a:p>
              <a:p>
                <a:pPr lvl="1"/>
                <a:endParaRPr lang="en-US" sz="2000" dirty="0"/>
              </a:p>
              <a:p>
                <a:endParaRPr lang="en-US"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64" t="-1266"/>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56848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LS is Still in Use</a:t>
            </a:r>
          </a:p>
        </p:txBody>
      </p:sp>
      <p:sp>
        <p:nvSpPr>
          <p:cNvPr id="3" name="Content Placeholder 2"/>
          <p:cNvSpPr>
            <a:spLocks noGrp="1"/>
          </p:cNvSpPr>
          <p:nvPr>
            <p:ph idx="1"/>
          </p:nvPr>
        </p:nvSpPr>
        <p:spPr/>
        <p:txBody>
          <a:bodyPr>
            <a:normAutofit/>
          </a:bodyPr>
          <a:lstStyle/>
          <a:p>
            <a:r>
              <a:rPr lang="en-US" sz="2800" dirty="0"/>
              <a:t>Least squares estimates still make up the bulk of GLM </a:t>
            </a:r>
            <a:br>
              <a:rPr lang="en-US" sz="2800" dirty="0"/>
            </a:br>
            <a:r>
              <a:rPr lang="en-US" sz="2800" dirty="0"/>
              <a:t>analyses because:</a:t>
            </a:r>
          </a:p>
          <a:p>
            <a:pPr lvl="1"/>
            <a:r>
              <a:rPr lang="en-US" sz="2000" dirty="0"/>
              <a:t>They are easy to compute </a:t>
            </a:r>
          </a:p>
          <a:p>
            <a:pPr lvl="1"/>
            <a:r>
              <a:rPr lang="en-US" sz="2000" dirty="0"/>
              <a:t>They pretty much always give you an answer</a:t>
            </a:r>
          </a:p>
          <a:p>
            <a:pPr lvl="1"/>
            <a:r>
              <a:rPr lang="en-US" sz="2000" dirty="0"/>
              <a:t>They have been shown to have good statistical properties</a:t>
            </a:r>
          </a:p>
          <a:p>
            <a:pPr lvl="1"/>
            <a:endParaRPr lang="en-US" sz="2000" dirty="0"/>
          </a:p>
          <a:p>
            <a:r>
              <a:rPr lang="en-US" sz="2800" dirty="0"/>
              <a:t>The good statistical properties actually come because LS estimates of GLMs match the </a:t>
            </a:r>
            <a:r>
              <a:rPr lang="en-US" sz="2800" b="1" dirty="0"/>
              <a:t>Maximum Likelihood Estimates</a:t>
            </a:r>
          </a:p>
          <a:p>
            <a:pPr lvl="1"/>
            <a:r>
              <a:rPr lang="en-US" sz="2000" dirty="0"/>
              <a:t>We learn more about maximum likelihood estimation in a different lecture</a:t>
            </a:r>
          </a:p>
          <a:p>
            <a:pPr lvl="1"/>
            <a:r>
              <a:rPr lang="en-US" sz="2000" dirty="0"/>
              <a:t>For now, know that MLEs are the gold standard when it comes to estimators</a:t>
            </a:r>
          </a:p>
          <a:p>
            <a:endParaRPr lang="en-US" sz="2800" dirty="0"/>
          </a:p>
          <a:p>
            <a:endParaRPr lang="en-US" sz="2800" dirty="0"/>
          </a:p>
          <a:p>
            <a:endParaRPr lang="en-US" sz="2800" dirty="0"/>
          </a:p>
          <a:p>
            <a:pPr lvl="1"/>
            <a:endParaRPr lang="en-US" sz="2000" dirty="0"/>
          </a:p>
          <a:p>
            <a:pPr lvl="1"/>
            <a:endParaRPr lang="en-US" sz="2000" dirty="0"/>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412288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LS Fails</a:t>
            </a:r>
          </a:p>
        </p:txBody>
      </p:sp>
      <p:sp>
        <p:nvSpPr>
          <p:cNvPr id="3" name="Content Placeholder 2"/>
          <p:cNvSpPr>
            <a:spLocks noGrp="1"/>
          </p:cNvSpPr>
          <p:nvPr>
            <p:ph idx="1"/>
          </p:nvPr>
        </p:nvSpPr>
        <p:spPr/>
        <p:txBody>
          <a:bodyPr>
            <a:normAutofit/>
          </a:bodyPr>
          <a:lstStyle/>
          <a:p>
            <a:r>
              <a:rPr lang="en-US" sz="2400" dirty="0"/>
              <a:t>For all their flexibility, least squares estimates are somewhat limited</a:t>
            </a:r>
          </a:p>
          <a:p>
            <a:pPr lvl="1"/>
            <a:endParaRPr lang="en-US" sz="1800" dirty="0"/>
          </a:p>
          <a:p>
            <a:r>
              <a:rPr lang="en-US" sz="2400" dirty="0"/>
              <a:t>When data are not continuous/do not have normally distributed error terms, least squares estimates are not preferred</a:t>
            </a:r>
          </a:p>
          <a:p>
            <a:pPr lvl="1"/>
            <a:r>
              <a:rPr lang="en-US" sz="1600" dirty="0"/>
              <a:t>Some distributions have good estimates (exponential family) but not all</a:t>
            </a:r>
          </a:p>
          <a:p>
            <a:endParaRPr lang="en-US" sz="2400" dirty="0"/>
          </a:p>
          <a:p>
            <a:r>
              <a:rPr lang="en-US" sz="2400" dirty="0"/>
              <a:t>For multivariate models with continuous data (repeated measures, longitudinal data, scales of any sort), least squares estimates quickly do not work</a:t>
            </a:r>
          </a:p>
          <a:p>
            <a:pPr lvl="1"/>
            <a:r>
              <a:rPr lang="en-US" sz="1800" dirty="0"/>
              <a:t>Cannot handle missing outcomes (deletes entire case)</a:t>
            </a:r>
          </a:p>
          <a:p>
            <a:pPr lvl="1"/>
            <a:r>
              <a:rPr lang="en-US" sz="1800" dirty="0"/>
              <a:t>Limited in the types of ways of modeling covariance between observations</a:t>
            </a:r>
          </a:p>
          <a:p>
            <a:pPr lvl="1"/>
            <a:endParaRPr lang="en-US" sz="1800" dirty="0"/>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900369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Other Types of “Least” Estimators: ROBUST GLMs</a:t>
            </a:r>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EPSY 905: Least Squares Estimation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3765620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Other “Least” Estimators</a:t>
            </a:r>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p:txBody>
              <a:bodyPr>
                <a:normAutofit lnSpcReduction="10000"/>
              </a:bodyPr>
              <a:lstStyle/>
              <a:p>
                <a:r>
                  <a:rPr lang="en-US" sz="2000" dirty="0"/>
                  <a:t>In order to expand your estimation horizons and to introduce a new statistical technique, let’s consider what would happen if we were to make a seemingly small change to our least squares objective function</a:t>
                </a:r>
              </a:p>
              <a:p>
                <a:endParaRPr lang="en-US" sz="2000" dirty="0"/>
              </a:p>
              <a:p>
                <a:r>
                  <a:rPr lang="en-US" sz="2000" dirty="0"/>
                  <a:t>Recall our GLM (shown here for the prediction of a dependent variable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𝑌</m:t>
                        </m:r>
                      </m:e>
                      <m:sub>
                        <m:r>
                          <a:rPr lang="en-US" sz="2000" i="1">
                            <a:latin typeface="Cambria Math"/>
                          </a:rPr>
                          <m:t>𝑝</m:t>
                        </m:r>
                      </m:sub>
                    </m:sSub>
                  </m:oMath>
                </a14:m>
                <a:r>
                  <a:rPr lang="en-US" sz="2000" dirty="0"/>
                  <a:t> by two independent variables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𝑝</m:t>
                        </m:r>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a:rPr lang="en-US" sz="2000" i="1">
                            <a:latin typeface="Cambria Math"/>
                          </a:rPr>
                          <m:t>𝑍</m:t>
                        </m:r>
                      </m:e>
                      <m:sub>
                        <m:r>
                          <a:rPr lang="en-US" sz="2000" i="1">
                            <a:latin typeface="Cambria Math"/>
                          </a:rPr>
                          <m:t>𝑝</m:t>
                        </m:r>
                      </m:sub>
                    </m:sSub>
                  </m:oMath>
                </a14:m>
                <a:r>
                  <a:rPr lang="en-US" sz="2000" dirty="0"/>
                  <a:t>):</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𝑌</m:t>
                          </m:r>
                        </m:e>
                        <m:sub>
                          <m:r>
                            <a:rPr lang="en-US" sz="2000" i="1">
                              <a:latin typeface="Cambria Math"/>
                            </a:rPr>
                            <m:t>𝑝</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0</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1</m:t>
                          </m:r>
                        </m:sub>
                      </m:sSub>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𝑝</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2</m:t>
                          </m:r>
                        </m:sub>
                      </m:sSub>
                      <m:sSub>
                        <m:sSubPr>
                          <m:ctrlPr>
                            <a:rPr lang="en-US" sz="2000" i="1">
                              <a:latin typeface="Cambria Math" panose="02040503050406030204" pitchFamily="18" charset="0"/>
                            </a:rPr>
                          </m:ctrlPr>
                        </m:sSubPr>
                        <m:e>
                          <m:r>
                            <a:rPr lang="en-US" sz="2000" i="1">
                              <a:latin typeface="Cambria Math"/>
                            </a:rPr>
                            <m:t>𝑍</m:t>
                          </m:r>
                        </m:e>
                        <m:sub>
                          <m:r>
                            <a:rPr lang="en-US" sz="2000" i="1">
                              <a:latin typeface="Cambria Math"/>
                            </a:rPr>
                            <m:t>𝑝</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3</m:t>
                          </m:r>
                        </m:sub>
                      </m:sSub>
                      <m:sSub>
                        <m:sSubPr>
                          <m:ctrlPr>
                            <a:rPr lang="en-US" sz="2000" i="1">
                              <a:latin typeface="Cambria Math" panose="02040503050406030204" pitchFamily="18" charset="0"/>
                            </a:rPr>
                          </m:ctrlPr>
                        </m:sSubPr>
                        <m:e>
                          <m:r>
                            <a:rPr lang="en-US" sz="2000" i="1">
                              <a:latin typeface="Cambria Math"/>
                            </a:rPr>
                            <m:t>𝑋</m:t>
                          </m:r>
                        </m:e>
                        <m:sub>
                          <m:r>
                            <a:rPr lang="en-US" sz="2000" i="1">
                              <a:latin typeface="Cambria Math"/>
                            </a:rPr>
                            <m:t>𝑝</m:t>
                          </m:r>
                        </m:sub>
                      </m:sSub>
                      <m:sSub>
                        <m:sSubPr>
                          <m:ctrlPr>
                            <a:rPr lang="en-US" sz="2000" i="1">
                              <a:latin typeface="Cambria Math" panose="02040503050406030204" pitchFamily="18" charset="0"/>
                            </a:rPr>
                          </m:ctrlPr>
                        </m:sSubPr>
                        <m:e>
                          <m:r>
                            <a:rPr lang="en-US" sz="2000" i="1">
                              <a:latin typeface="Cambria Math"/>
                            </a:rPr>
                            <m:t>𝑍</m:t>
                          </m:r>
                        </m:e>
                        <m:sub>
                          <m:r>
                            <a:rPr lang="en-US" sz="2000" i="1">
                              <a:latin typeface="Cambria Math"/>
                            </a:rPr>
                            <m:t>𝑝</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𝑒</m:t>
                          </m:r>
                        </m:e>
                        <m:sub>
                          <m:r>
                            <a:rPr lang="en-US" sz="2000" i="1">
                              <a:latin typeface="Cambria Math"/>
                            </a:rPr>
                            <m:t>𝑝</m:t>
                          </m:r>
                        </m:sub>
                      </m:sSub>
                    </m:oMath>
                  </m:oMathPara>
                </a14:m>
                <a:endParaRPr lang="en-US" sz="2000" dirty="0"/>
              </a:p>
              <a:p>
                <a:endParaRPr lang="en-US" sz="2000" dirty="0"/>
              </a:p>
              <a:p>
                <a:r>
                  <a:rPr lang="en-US" sz="2000" dirty="0"/>
                  <a:t>Least squares attempts to find the GLM parameters (the </a:t>
                </a:r>
                <a14:m>
                  <m:oMath xmlns:m="http://schemas.openxmlformats.org/officeDocument/2006/math">
                    <m:r>
                      <a:rPr lang="en-US" sz="2000" i="1">
                        <a:latin typeface="Cambria Math"/>
                      </a:rPr>
                      <m:t>𝛽</m:t>
                    </m:r>
                    <m:r>
                      <a:rPr lang="en-US" sz="2000" i="1">
                        <a:latin typeface="Cambria Math"/>
                      </a:rPr>
                      <m:t>𝑠</m:t>
                    </m:r>
                  </m:oMath>
                </a14:m>
                <a:r>
                  <a:rPr lang="en-US" sz="2000" dirty="0"/>
                  <a:t>) that minimize the </a:t>
                </a:r>
                <a:r>
                  <a:rPr lang="en-US" sz="2000" b="1" dirty="0"/>
                  <a:t>squared residual </a:t>
                </a:r>
                <a:r>
                  <a:rPr lang="en-US" sz="2000" dirty="0"/>
                  <a:t>terms:</a:t>
                </a:r>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eqArr>
                            <m:eqArrPr>
                              <m:ctrlPr>
                                <a:rPr lang="en-US" sz="2000" i="1">
                                  <a:latin typeface="Cambria Math" panose="02040503050406030204" pitchFamily="18" charset="0"/>
                                </a:rPr>
                              </m:ctrlPr>
                            </m:eqArrPr>
                            <m:e>
                              <m:r>
                                <m:rPr>
                                  <m:sty m:val="p"/>
                                </m:rPr>
                                <a:rPr lang="en-US" sz="2000">
                                  <a:latin typeface="Cambria Math"/>
                                </a:rPr>
                                <m:t>min</m:t>
                              </m:r>
                            </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𝛽</m:t>
                                  </m:r>
                                </m:e>
                                <m:sub>
                                  <m:r>
                                    <a:rPr lang="en-US" sz="2000" i="1">
                                      <a:latin typeface="Cambria Math"/>
                                    </a:rPr>
                                    <m:t>0</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2</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3</m:t>
                                  </m:r>
                                </m:sub>
                              </m:sSub>
                              <m:r>
                                <a:rPr lang="en-US" sz="2000" i="1">
                                  <a:latin typeface="Cambria Math"/>
                                </a:rPr>
                                <m:t>}</m:t>
                              </m:r>
                            </m:e>
                          </m:eqArr>
                        </m:fName>
                        <m:e>
                          <m:d>
                            <m:dPr>
                              <m:begChr m:val="{"/>
                              <m:endChr m:val="}"/>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m:rPr>
                                      <m:brk m:alnAt="23"/>
                                    </m:rPr>
                                    <a:rPr lang="en-US" sz="2000" i="1">
                                      <a:latin typeface="Cambria Math"/>
                                    </a:rPr>
                                    <m:t>𝑝</m:t>
                                  </m:r>
                                  <m:r>
                                    <a:rPr lang="en-US" sz="2000" i="1">
                                      <a:latin typeface="Cambria Math"/>
                                    </a:rPr>
                                    <m:t>=1</m:t>
                                  </m:r>
                                </m:sub>
                                <m:sup>
                                  <m:r>
                                    <a:rPr lang="en-US" sz="2000" i="1">
                                      <a:latin typeface="Cambria Math"/>
                                    </a:rPr>
                                    <m:t>𝑁</m:t>
                                  </m:r>
                                </m:sup>
                                <m:e>
                                  <m:sSubSup>
                                    <m:sSubSupPr>
                                      <m:ctrlPr>
                                        <a:rPr lang="en-US" sz="2000" i="1">
                                          <a:latin typeface="Cambria Math" panose="02040503050406030204" pitchFamily="18" charset="0"/>
                                        </a:rPr>
                                      </m:ctrlPr>
                                    </m:sSubSupPr>
                                    <m:e>
                                      <m:r>
                                        <a:rPr lang="en-US" sz="2000" i="1">
                                          <a:latin typeface="Cambria Math"/>
                                        </a:rPr>
                                        <m:t>𝑒</m:t>
                                      </m:r>
                                    </m:e>
                                    <m:sub>
                                      <m:r>
                                        <a:rPr lang="en-US" sz="2000" i="1">
                                          <a:latin typeface="Cambria Math"/>
                                        </a:rPr>
                                        <m:t>𝑝</m:t>
                                      </m:r>
                                    </m:sub>
                                    <m:sup>
                                      <m:r>
                                        <a:rPr lang="en-US" sz="2000" i="1">
                                          <a:latin typeface="Cambria Math"/>
                                        </a:rPr>
                                        <m:t>2</m:t>
                                      </m:r>
                                    </m:sup>
                                  </m:sSubSup>
                                </m:e>
                              </m:nary>
                            </m:e>
                          </m:d>
                        </m:e>
                      </m:func>
                    </m:oMath>
                  </m:oMathPara>
                </a14:m>
                <a:endParaRPr lang="en-US" sz="2000" dirty="0"/>
              </a:p>
              <a:p>
                <a:r>
                  <a:rPr lang="en-US" sz="2000" dirty="0"/>
                  <a:t>Instead of using the squared residual terms, we find the parameters that minimize the </a:t>
                </a:r>
                <a:r>
                  <a:rPr lang="en-US" sz="2000" b="1" dirty="0"/>
                  <a:t>absolute residual</a:t>
                </a:r>
                <a:r>
                  <a:rPr lang="en-US" sz="2000" dirty="0"/>
                  <a:t> terms:</a:t>
                </a:r>
              </a:p>
              <a:p>
                <a:pPr marL="0" indent="0">
                  <a:buNone/>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eqArr>
                            <m:eqArrPr>
                              <m:ctrlPr>
                                <a:rPr lang="en-US" sz="2000" i="1">
                                  <a:latin typeface="Cambria Math" panose="02040503050406030204" pitchFamily="18" charset="0"/>
                                </a:rPr>
                              </m:ctrlPr>
                            </m:eqArrPr>
                            <m:e>
                              <m:r>
                                <m:rPr>
                                  <m:sty m:val="p"/>
                                </m:rPr>
                                <a:rPr lang="en-US" sz="2000">
                                  <a:latin typeface="Cambria Math"/>
                                </a:rPr>
                                <m:t>min</m:t>
                              </m:r>
                            </m:e>
                            <m:e>
                              <m:sSub>
                                <m:sSubPr>
                                  <m:ctrlPr>
                                    <a:rPr lang="en-US" sz="2000" i="1">
                                      <a:latin typeface="Cambria Math" panose="02040503050406030204" pitchFamily="18" charset="0"/>
                                    </a:rPr>
                                  </m:ctrlPr>
                                </m:sSubPr>
                                <m:e>
                                  <m:r>
                                    <a:rPr lang="en-US" sz="2000" i="1">
                                      <a:latin typeface="Cambria Math"/>
                                    </a:rPr>
                                    <m:t>{</m:t>
                                  </m:r>
                                  <m:r>
                                    <a:rPr lang="en-US" sz="2000" i="1">
                                      <a:latin typeface="Cambria Math"/>
                                    </a:rPr>
                                    <m:t>𝛽</m:t>
                                  </m:r>
                                </m:e>
                                <m:sub>
                                  <m:r>
                                    <a:rPr lang="en-US" sz="2000" i="1">
                                      <a:latin typeface="Cambria Math"/>
                                    </a:rPr>
                                    <m:t>0</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2</m:t>
                                  </m:r>
                                </m:sub>
                              </m:sSub>
                              <m:r>
                                <a:rPr lang="en-US" sz="2000" i="1">
                                  <a:latin typeface="Cambria Math"/>
                                </a:rPr>
                                <m:t>, </m:t>
                              </m:r>
                              <m:sSub>
                                <m:sSubPr>
                                  <m:ctrlPr>
                                    <a:rPr lang="en-US" sz="2000" i="1">
                                      <a:latin typeface="Cambria Math" panose="02040503050406030204" pitchFamily="18" charset="0"/>
                                    </a:rPr>
                                  </m:ctrlPr>
                                </m:sSubPr>
                                <m:e>
                                  <m:r>
                                    <a:rPr lang="en-US" sz="2000" i="1">
                                      <a:latin typeface="Cambria Math"/>
                                    </a:rPr>
                                    <m:t>𝛽</m:t>
                                  </m:r>
                                </m:e>
                                <m:sub>
                                  <m:r>
                                    <a:rPr lang="en-US" sz="2000" i="1">
                                      <a:latin typeface="Cambria Math"/>
                                    </a:rPr>
                                    <m:t>3</m:t>
                                  </m:r>
                                </m:sub>
                              </m:sSub>
                              <m:r>
                                <a:rPr lang="en-US" sz="2000" i="1">
                                  <a:latin typeface="Cambria Math"/>
                                </a:rPr>
                                <m:t>}</m:t>
                              </m:r>
                            </m:e>
                          </m:eqArr>
                        </m:fName>
                        <m:e>
                          <m:d>
                            <m:dPr>
                              <m:begChr m:val="{"/>
                              <m:endChr m:val="}"/>
                              <m:ctrlPr>
                                <a:rPr lang="en-US" sz="2000" i="1">
                                  <a:latin typeface="Cambria Math" panose="02040503050406030204" pitchFamily="18" charset="0"/>
                                </a:rPr>
                              </m:ctrlPr>
                            </m:dPr>
                            <m:e>
                              <m:nary>
                                <m:naryPr>
                                  <m:chr m:val="∑"/>
                                  <m:ctrlPr>
                                    <a:rPr lang="en-US" sz="2000" i="1">
                                      <a:latin typeface="Cambria Math" panose="02040503050406030204" pitchFamily="18" charset="0"/>
                                    </a:rPr>
                                  </m:ctrlPr>
                                </m:naryPr>
                                <m:sub>
                                  <m:r>
                                    <m:rPr>
                                      <m:brk m:alnAt="23"/>
                                    </m:rPr>
                                    <a:rPr lang="en-US" sz="2000" i="1">
                                      <a:latin typeface="Cambria Math"/>
                                    </a:rPr>
                                    <m:t>𝑝</m:t>
                                  </m:r>
                                  <m:r>
                                    <a:rPr lang="en-US" sz="2000" i="1">
                                      <a:latin typeface="Cambria Math"/>
                                    </a:rPr>
                                    <m:t>=1</m:t>
                                  </m:r>
                                </m:sub>
                                <m:sup>
                                  <m:r>
                                    <a:rPr lang="en-US" sz="2000" i="1">
                                      <a:latin typeface="Cambria Math"/>
                                    </a:rPr>
                                    <m:t>𝑁</m:t>
                                  </m:r>
                                </m:sup>
                                <m:e>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a:rPr>
                                            <m:t>𝑒</m:t>
                                          </m:r>
                                        </m:e>
                                        <m:sub>
                                          <m:r>
                                            <a:rPr lang="en-US" sz="2000" b="0" i="1" smtClean="0">
                                              <a:latin typeface="Cambria Math"/>
                                            </a:rPr>
                                            <m:t>𝑝</m:t>
                                          </m:r>
                                        </m:sub>
                                      </m:sSub>
                                    </m:e>
                                  </m:d>
                                </m:e>
                              </m:nary>
                            </m:e>
                          </m:d>
                        </m:e>
                      </m:func>
                    </m:oMath>
                  </m:oMathPara>
                </a14:m>
                <a:endParaRPr lang="en-US" sz="20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141" t="-1266" r="-846" b="-18776"/>
                </a:stretch>
              </a:blipFill>
            </p:spPr>
            <p:txBody>
              <a:bodyPr/>
              <a:lstStyle/>
              <a:p>
                <a:r>
                  <a:rPr lang="en-US">
                    <a:noFill/>
                  </a:rPr>
                  <a:t> </a:t>
                </a:r>
              </a:p>
            </p:txBody>
          </p:sp>
        </mc:Fallback>
      </mc:AlternateContent>
      <p:sp>
        <p:nvSpPr>
          <p:cNvPr id="2" name="Footer Placeholder 1"/>
          <p:cNvSpPr>
            <a:spLocks noGrp="1"/>
          </p:cNvSpPr>
          <p:nvPr>
            <p:ph type="ftr" sz="quarter" idx="10"/>
          </p:nvPr>
        </p:nvSpPr>
        <p:spPr/>
        <p:txBody>
          <a:bodyPr/>
          <a:lstStyle/>
          <a:p>
            <a:r>
              <a:rPr lang="en-US"/>
              <a:t>EPSY 905: Least Squares Estimation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48195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Minimizing Absolute Residuals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The use of absolute residuals changes several properties of the estimates</a:t>
                </a:r>
              </a:p>
              <a:p>
                <a:pPr lvl="1"/>
                <a:r>
                  <a:rPr lang="en-US" sz="1800" dirty="0"/>
                  <a:t>Often this is called </a:t>
                </a:r>
                <a:r>
                  <a:rPr lang="en-US" sz="1800" b="1" dirty="0"/>
                  <a:t>median regression </a:t>
                </a:r>
                <a:r>
                  <a:rPr lang="en-US" sz="1800" dirty="0"/>
                  <a:t>or </a:t>
                </a:r>
                <a:r>
                  <a:rPr lang="en-US" sz="1800" b="1" dirty="0"/>
                  <a:t>quantile regression (at quantile .5)</a:t>
                </a:r>
                <a:endParaRPr lang="en-US" sz="1800" dirty="0"/>
              </a:p>
              <a:p>
                <a:pPr lvl="1"/>
                <a:endParaRPr lang="en-US" sz="1800" dirty="0"/>
              </a:p>
              <a:p>
                <a:r>
                  <a:rPr lang="en-US" sz="2400" dirty="0"/>
                  <a:t>The estimator itself is called an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𝐿</m:t>
                        </m:r>
                      </m:e>
                      <m:sub>
                        <m:r>
                          <a:rPr lang="en-US" sz="2400" b="0" i="1" smtClean="0">
                            <a:latin typeface="Cambria Math"/>
                          </a:rPr>
                          <m:t>1</m:t>
                        </m:r>
                      </m:sub>
                    </m:sSub>
                  </m:oMath>
                </a14:m>
                <a:r>
                  <a:rPr lang="en-US" sz="2400" dirty="0"/>
                  <a:t> or robust estimator</a:t>
                </a:r>
              </a:p>
              <a:p>
                <a:pPr lvl="1"/>
                <a:r>
                  <a:rPr lang="en-US" sz="1800" dirty="0"/>
                  <a:t>The least squares estimator is called an </a:t>
                </a:r>
                <a14:m>
                  <m:oMath xmlns:m="http://schemas.openxmlformats.org/officeDocument/2006/math">
                    <m:sSub>
                      <m:sSubPr>
                        <m:ctrlPr>
                          <a:rPr lang="en-US" sz="1800" b="0" i="1" smtClean="0">
                            <a:latin typeface="Cambria Math" panose="02040503050406030204" pitchFamily="18" charset="0"/>
                          </a:rPr>
                        </m:ctrlPr>
                      </m:sSubPr>
                      <m:e>
                        <m:r>
                          <a:rPr lang="en-US" sz="1800" b="0" i="1" smtClean="0">
                            <a:latin typeface="Cambria Math"/>
                          </a:rPr>
                          <m:t>𝐿</m:t>
                        </m:r>
                      </m:e>
                      <m:sub>
                        <m:r>
                          <a:rPr lang="en-US" sz="1800" b="0" i="1" smtClean="0">
                            <a:latin typeface="Cambria Math"/>
                          </a:rPr>
                          <m:t>2</m:t>
                        </m:r>
                      </m:sub>
                    </m:sSub>
                  </m:oMath>
                </a14:m>
                <a:r>
                  <a:rPr lang="en-US" sz="1800" dirty="0"/>
                  <a:t> estimator</a:t>
                </a:r>
              </a:p>
              <a:p>
                <a:pPr lvl="1"/>
                <a:endParaRPr lang="en-US" sz="1800" dirty="0"/>
              </a:p>
              <a:p>
                <a:r>
                  <a:rPr lang="en-US" sz="2400" dirty="0"/>
                  <a:t>The regression line now includes the median of X and Y</a:t>
                </a:r>
              </a:p>
              <a:p>
                <a:endParaRPr lang="en-US" sz="2400" dirty="0"/>
              </a:p>
              <a:p>
                <a:r>
                  <a:rPr lang="en-US" sz="2400" dirty="0"/>
                  <a:t>The regression line is now “robust” to outliers</a:t>
                </a:r>
              </a:p>
              <a:p>
                <a:pPr lvl="1"/>
                <a:r>
                  <a:rPr lang="en-US" sz="1800" dirty="0"/>
                  <a:t>Think median instead of mode</a:t>
                </a:r>
              </a:p>
              <a:p>
                <a:pPr lvl="1"/>
                <a:endParaRPr lang="en-US" sz="1800" dirty="0"/>
              </a:p>
              <a:p>
                <a:r>
                  <a:rPr lang="en-US" sz="2400" dirty="0"/>
                  <a:t>More generally, any quantile </a:t>
                </a:r>
                <a14:m>
                  <m:oMath xmlns:m="http://schemas.openxmlformats.org/officeDocument/2006/math">
                    <m:r>
                      <a:rPr lang="en-US" sz="2400" b="0" i="1" smtClean="0">
                        <a:latin typeface="Cambria Math"/>
                      </a:rPr>
                      <m:t>𝜏</m:t>
                    </m:r>
                  </m:oMath>
                </a14:m>
                <a:r>
                  <a:rPr lang="en-US" sz="2400" dirty="0"/>
                  <a:t> (from 0-1, like %) can be specified:</a:t>
                </a:r>
              </a:p>
              <a:p>
                <a:pPr marL="0" indent="0">
                  <a:buNone/>
                </a:pPr>
                <a14:m>
                  <m:oMathPara xmlns:m="http://schemas.openxmlformats.org/officeDocument/2006/math">
                    <m:oMathParaPr>
                      <m:jc m:val="centerGroup"/>
                    </m:oMathParaPr>
                    <m:oMath xmlns:m="http://schemas.openxmlformats.org/officeDocument/2006/math">
                      <m:func>
                        <m:funcPr>
                          <m:ctrlPr>
                            <a:rPr lang="en-US" sz="2400" i="1">
                              <a:latin typeface="Cambria Math" panose="02040503050406030204" pitchFamily="18" charset="0"/>
                            </a:rPr>
                          </m:ctrlPr>
                        </m:funcPr>
                        <m:fName>
                          <m:eqArr>
                            <m:eqArrPr>
                              <m:ctrlPr>
                                <a:rPr lang="en-US" sz="2400" i="1">
                                  <a:latin typeface="Cambria Math" panose="02040503050406030204" pitchFamily="18" charset="0"/>
                                </a:rPr>
                              </m:ctrlPr>
                            </m:eqArrPr>
                            <m:e>
                              <m:r>
                                <m:rPr>
                                  <m:sty m:val="p"/>
                                </m:rPr>
                                <a:rPr lang="en-US" sz="2400">
                                  <a:latin typeface="Cambria Math"/>
                                </a:rPr>
                                <m:t>min</m:t>
                              </m:r>
                            </m:e>
                            <m:e>
                              <m:sSub>
                                <m:sSubPr>
                                  <m:ctrlPr>
                                    <a:rPr lang="en-US" sz="2400" i="1">
                                      <a:latin typeface="Cambria Math" panose="02040503050406030204" pitchFamily="18" charset="0"/>
                                    </a:rPr>
                                  </m:ctrlPr>
                                </m:sSubPr>
                                <m:e>
                                  <m:r>
                                    <a:rPr lang="en-US" sz="2400" i="1">
                                      <a:latin typeface="Cambria Math"/>
                                    </a:rPr>
                                    <m:t>{</m:t>
                                  </m:r>
                                  <m:r>
                                    <a:rPr lang="en-US" sz="2400" i="1">
                                      <a:latin typeface="Cambria Math"/>
                                    </a:rPr>
                                    <m:t>𝛽</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1</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2</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3</m:t>
                                  </m:r>
                                </m:sub>
                              </m:sSub>
                              <m:r>
                                <a:rPr lang="en-US" sz="2400" i="1">
                                  <a:latin typeface="Cambria Math"/>
                                </a:rPr>
                                <m:t>}</m:t>
                              </m:r>
                            </m:e>
                          </m:eqArr>
                        </m:fName>
                        <m:e>
                          <m:d>
                            <m:dPr>
                              <m:begChr m:val="{"/>
                              <m:endChr m:val="}"/>
                              <m:ctrlPr>
                                <a:rPr lang="en-US" sz="2400" i="1">
                                  <a:latin typeface="Cambria Math" panose="02040503050406030204" pitchFamily="18" charset="0"/>
                                </a:rPr>
                              </m:ctrlPr>
                            </m:dPr>
                            <m:e>
                              <m:nary>
                                <m:naryPr>
                                  <m:chr m:val="∑"/>
                                  <m:supHide m:val="on"/>
                                  <m:ctrlPr>
                                    <a:rPr lang="en-US" sz="2400" i="1">
                                      <a:latin typeface="Cambria Math" panose="02040503050406030204" pitchFamily="18" charset="0"/>
                                    </a:rPr>
                                  </m:ctrlPr>
                                </m:naryPr>
                                <m:sub>
                                  <m:r>
                                    <a:rPr lang="en-US" sz="2400" b="0" i="1" smtClean="0">
                                      <a:latin typeface="Cambria Math"/>
                                    </a:rPr>
                                    <m:t>𝑖</m:t>
                                  </m:r>
                                  <m:r>
                                    <a:rPr lang="en-US" sz="2400" b="0" i="1" smtClean="0">
                                      <a:latin typeface="Cambria Math"/>
                                    </a:rPr>
                                    <m:t>∈</m:t>
                                  </m:r>
                                  <m:d>
                                    <m:dPr>
                                      <m:begChr m:val="{"/>
                                      <m:endChr m:val="}"/>
                                      <m:ctrlPr>
                                        <a:rPr lang="en-US" sz="2400" b="0" i="1" smtClean="0">
                                          <a:latin typeface="Cambria Math" panose="02040503050406030204" pitchFamily="18" charset="0"/>
                                        </a:rPr>
                                      </m:ctrlPr>
                                    </m:dPr>
                                    <m:e>
                                      <m:r>
                                        <a:rPr lang="en-US" sz="2400" b="0" i="1" smtClean="0">
                                          <a:latin typeface="Cambria Math"/>
                                        </a:rPr>
                                        <m:t>𝑖</m:t>
                                      </m:r>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𝑦</m:t>
                                          </m:r>
                                        </m:e>
                                        <m:sub>
                                          <m:r>
                                            <a:rPr lang="en-US" sz="2400" b="0" i="1" smtClean="0">
                                              <a:latin typeface="Cambria Math"/>
                                            </a:rPr>
                                            <m:t>𝑖</m:t>
                                          </m:r>
                                        </m:sub>
                                      </m:sSub>
                                      <m:r>
                                        <a:rPr lang="en-US" sz="2400" b="0" i="1" smtClean="0">
                                          <a:latin typeface="Cambria Math"/>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a:rPr>
                                                <m:t>𝑦</m:t>
                                              </m:r>
                                            </m:e>
                                          </m:acc>
                                        </m:e>
                                        <m:sub>
                                          <m:r>
                                            <a:rPr lang="en-US" sz="2400" b="0" i="1" smtClean="0">
                                              <a:latin typeface="Cambria Math"/>
                                            </a:rPr>
                                            <m:t>𝑖</m:t>
                                          </m:r>
                                        </m:sub>
                                      </m:sSub>
                                    </m:e>
                                  </m:d>
                                </m:sub>
                                <m:sup/>
                                <m:e>
                                  <m:r>
                                    <a:rPr lang="en-US" sz="2400" b="0" i="1" smtClean="0">
                                      <a:latin typeface="Cambria Math"/>
                                    </a:rPr>
                                    <m:t>𝜏</m:t>
                                  </m:r>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𝑒</m:t>
                                          </m:r>
                                        </m:e>
                                        <m:sub>
                                          <m:r>
                                            <a:rPr lang="en-US" sz="2400" i="1">
                                              <a:latin typeface="Cambria Math"/>
                                            </a:rPr>
                                            <m:t>𝑝</m:t>
                                          </m:r>
                                        </m:sub>
                                      </m:sSub>
                                    </m:e>
                                  </m:d>
                                </m:e>
                              </m:nary>
                              <m:r>
                                <a:rPr lang="en-US" sz="2400" b="0" i="1" smtClean="0">
                                  <a:latin typeface="Cambria Math"/>
                                </a:rPr>
                                <m:t>+</m:t>
                              </m:r>
                              <m:nary>
                                <m:naryPr>
                                  <m:chr m:val="∑"/>
                                  <m:supHide m:val="on"/>
                                  <m:ctrlPr>
                                    <a:rPr lang="en-US" sz="2400" i="1">
                                      <a:latin typeface="Cambria Math" panose="02040503050406030204" pitchFamily="18" charset="0"/>
                                    </a:rPr>
                                  </m:ctrlPr>
                                </m:naryPr>
                                <m:sub>
                                  <m:r>
                                    <a:rPr lang="en-US" sz="2400" i="1">
                                      <a:latin typeface="Cambria Math"/>
                                    </a:rPr>
                                    <m:t>𝑖</m:t>
                                  </m:r>
                                  <m:r>
                                    <a:rPr lang="en-US" sz="2400" i="1">
                                      <a:latin typeface="Cambria Math"/>
                                    </a:rPr>
                                    <m:t>∈</m:t>
                                  </m:r>
                                  <m:d>
                                    <m:dPr>
                                      <m:begChr m:val="{"/>
                                      <m:endChr m:val="}"/>
                                      <m:ctrlPr>
                                        <a:rPr lang="en-US" sz="2400" i="1">
                                          <a:latin typeface="Cambria Math" panose="02040503050406030204" pitchFamily="18" charset="0"/>
                                        </a:rPr>
                                      </m:ctrlPr>
                                    </m:dPr>
                                    <m:e>
                                      <m:r>
                                        <a:rPr lang="en-US" sz="2400" i="1">
                                          <a:latin typeface="Cambria Math"/>
                                        </a:rPr>
                                        <m:t>𝑖</m:t>
                                      </m:r>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𝑦</m:t>
                                          </m:r>
                                        </m:e>
                                        <m:sub>
                                          <m:r>
                                            <a:rPr lang="en-US" sz="2400" i="1">
                                              <a:latin typeface="Cambria Math"/>
                                            </a:rPr>
                                            <m:t>𝑖</m:t>
                                          </m:r>
                                        </m:sub>
                                      </m:sSub>
                                      <m:r>
                                        <a:rPr lang="en-US" sz="2400" b="0" i="1" smtClean="0">
                                          <a:latin typeface="Cambria Math"/>
                                        </a:rPr>
                                        <m:t>&lt;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a:rPr>
                                                <m:t>𝑦</m:t>
                                              </m:r>
                                            </m:e>
                                          </m:acc>
                                        </m:e>
                                        <m:sub>
                                          <m:r>
                                            <a:rPr lang="en-US" sz="2400" i="1">
                                              <a:latin typeface="Cambria Math"/>
                                            </a:rPr>
                                            <m:t>𝑖</m:t>
                                          </m:r>
                                        </m:sub>
                                      </m:sSub>
                                    </m:e>
                                  </m:d>
                                </m:sub>
                                <m:sup/>
                                <m:e>
                                  <m:d>
                                    <m:dPr>
                                      <m:ctrlPr>
                                        <a:rPr lang="en-US" sz="2400" b="0" i="1" smtClean="0">
                                          <a:latin typeface="Cambria Math" panose="02040503050406030204" pitchFamily="18" charset="0"/>
                                        </a:rPr>
                                      </m:ctrlPr>
                                    </m:dPr>
                                    <m:e>
                                      <m:r>
                                        <a:rPr lang="en-US" sz="2400" b="0" i="1" smtClean="0">
                                          <a:latin typeface="Cambria Math"/>
                                        </a:rPr>
                                        <m:t>1−</m:t>
                                      </m:r>
                                      <m:r>
                                        <a:rPr lang="en-US" sz="2400" i="1">
                                          <a:latin typeface="Cambria Math"/>
                                        </a:rPr>
                                        <m:t>𝜏</m:t>
                                      </m:r>
                                    </m:e>
                                  </m:d>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𝑒</m:t>
                                          </m:r>
                                        </m:e>
                                        <m:sub>
                                          <m:r>
                                            <a:rPr lang="en-US" sz="2400" i="1">
                                              <a:latin typeface="Cambria Math"/>
                                            </a:rPr>
                                            <m:t>𝑝</m:t>
                                          </m:r>
                                        </m:sub>
                                      </m:sSub>
                                    </m:e>
                                  </m:d>
                                </m:e>
                              </m:nary>
                            </m:e>
                          </m:d>
                        </m:e>
                      </m:func>
                    </m:oMath>
                  </m:oMathPara>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82" t="-844" b="-24895"/>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514690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Today’s Class</a:t>
            </a:r>
          </a:p>
        </p:txBody>
      </p:sp>
      <p:sp>
        <p:nvSpPr>
          <p:cNvPr id="3" name="Content Placeholder 2"/>
          <p:cNvSpPr>
            <a:spLocks noGrp="1"/>
          </p:cNvSpPr>
          <p:nvPr>
            <p:ph idx="1"/>
          </p:nvPr>
        </p:nvSpPr>
        <p:spPr/>
        <p:txBody>
          <a:bodyPr/>
          <a:lstStyle/>
          <a:p>
            <a:r>
              <a:rPr lang="en-US" dirty="0"/>
              <a:t>An introduction to estimation…#</a:t>
            </a:r>
            <a:r>
              <a:rPr lang="en-US" dirty="0" err="1"/>
              <a:t>wtftemplin</a:t>
            </a:r>
            <a:endParaRPr lang="en-US" dirty="0"/>
          </a:p>
          <a:p>
            <a:endParaRPr lang="en-US" dirty="0"/>
          </a:p>
          <a:p>
            <a:r>
              <a:rPr lang="en-US" dirty="0"/>
              <a:t>Least squares estimation for GLMs</a:t>
            </a:r>
          </a:p>
          <a:p>
            <a:endParaRPr lang="en-US" dirty="0"/>
          </a:p>
          <a:p>
            <a:r>
              <a:rPr lang="en-US" dirty="0"/>
              <a:t>Other “least” type estimators for GLMs</a:t>
            </a:r>
          </a:p>
          <a:p>
            <a:pPr lvl="1"/>
            <a:r>
              <a:rPr lang="en-US" dirty="0"/>
              <a:t>“Quantile”/median regression (GLMs)</a:t>
            </a:r>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76061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Quantile Regression in SAS: PROC QUANTREG</a:t>
            </a:r>
          </a:p>
        </p:txBody>
      </p:sp>
      <p:sp>
        <p:nvSpPr>
          <p:cNvPr id="3" name="Content Placeholder 2"/>
          <p:cNvSpPr>
            <a:spLocks noGrp="1"/>
          </p:cNvSpPr>
          <p:nvPr>
            <p:ph idx="1"/>
          </p:nvPr>
        </p:nvSpPr>
        <p:spPr/>
        <p:txBody>
          <a:bodyPr>
            <a:normAutofit fontScale="92500" lnSpcReduction="20000"/>
          </a:bodyPr>
          <a:lstStyle/>
          <a:p>
            <a:r>
              <a:rPr lang="en-US" dirty="0"/>
              <a:t>Want to do quantile regression? There’s a PROC for that…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Note: MODEL statement is identical to PROC GLM before “/”</a:t>
            </a:r>
          </a:p>
          <a:p>
            <a:pPr lvl="1"/>
            <a:r>
              <a:rPr lang="en-US" dirty="0"/>
              <a:t>QUANTILE = .5 represents the median (trend for the median)</a:t>
            </a:r>
          </a:p>
          <a:p>
            <a:pPr lvl="1"/>
            <a:r>
              <a:rPr lang="en-US" dirty="0"/>
              <a:t>SEED = 7  represents the random number seed for resampling </a:t>
            </a:r>
          </a:p>
          <a:p>
            <a:endParaRPr lang="en-US" dirty="0"/>
          </a:p>
          <a:p>
            <a:endParaRPr lang="en-US" dirty="0"/>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95400"/>
            <a:ext cx="5181600" cy="3210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305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Value from SAS/Comparison with LS Estimates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6939390"/>
              </p:ext>
            </p:extLst>
          </p:nvPr>
        </p:nvGraphicFramePr>
        <p:xfrm>
          <a:off x="685800" y="914400"/>
          <a:ext cx="7823198" cy="771525"/>
        </p:xfrm>
        <a:graphic>
          <a:graphicData uri="http://schemas.openxmlformats.org/drawingml/2006/table">
            <a:tbl>
              <a:tblPr/>
              <a:tblGrid>
                <a:gridCol w="2129279">
                  <a:extLst>
                    <a:ext uri="{9D8B030D-6E8A-4147-A177-3AD203B41FA5}">
                      <a16:colId xmlns:a16="http://schemas.microsoft.com/office/drawing/2014/main" val="20000"/>
                    </a:ext>
                  </a:extLst>
                </a:gridCol>
                <a:gridCol w="1435362">
                  <a:extLst>
                    <a:ext uri="{9D8B030D-6E8A-4147-A177-3AD203B41FA5}">
                      <a16:colId xmlns:a16="http://schemas.microsoft.com/office/drawing/2014/main" val="20001"/>
                    </a:ext>
                  </a:extLst>
                </a:gridCol>
                <a:gridCol w="979088">
                  <a:extLst>
                    <a:ext uri="{9D8B030D-6E8A-4147-A177-3AD203B41FA5}">
                      <a16:colId xmlns:a16="http://schemas.microsoft.com/office/drawing/2014/main" val="20002"/>
                    </a:ext>
                  </a:extLst>
                </a:gridCol>
                <a:gridCol w="912548">
                  <a:extLst>
                    <a:ext uri="{9D8B030D-6E8A-4147-A177-3AD203B41FA5}">
                      <a16:colId xmlns:a16="http://schemas.microsoft.com/office/drawing/2014/main" val="20003"/>
                    </a:ext>
                  </a:extLst>
                </a:gridCol>
                <a:gridCol w="674905">
                  <a:extLst>
                    <a:ext uri="{9D8B030D-6E8A-4147-A177-3AD203B41FA5}">
                      <a16:colId xmlns:a16="http://schemas.microsoft.com/office/drawing/2014/main" val="20004"/>
                    </a:ext>
                  </a:extLst>
                </a:gridCol>
                <a:gridCol w="712928">
                  <a:extLst>
                    <a:ext uri="{9D8B030D-6E8A-4147-A177-3AD203B41FA5}">
                      <a16:colId xmlns:a16="http://schemas.microsoft.com/office/drawing/2014/main" val="20005"/>
                    </a:ext>
                  </a:extLst>
                </a:gridCol>
                <a:gridCol w="484791">
                  <a:extLst>
                    <a:ext uri="{9D8B030D-6E8A-4147-A177-3AD203B41FA5}">
                      <a16:colId xmlns:a16="http://schemas.microsoft.com/office/drawing/2014/main" val="20006"/>
                    </a:ext>
                  </a:extLst>
                </a:gridCol>
                <a:gridCol w="494297">
                  <a:extLst>
                    <a:ext uri="{9D8B030D-6E8A-4147-A177-3AD203B41FA5}">
                      <a16:colId xmlns:a16="http://schemas.microsoft.com/office/drawing/2014/main" val="20007"/>
                    </a:ext>
                  </a:extLst>
                </a:gridCol>
              </a:tblGrid>
              <a:tr h="190500">
                <a:tc gridSpan="8">
                  <a:txBody>
                    <a:bodyPr/>
                    <a:lstStyle/>
                    <a:p>
                      <a:pPr algn="ctr" fontAlgn="t"/>
                      <a:r>
                        <a:rPr lang="en-US" sz="1100" b="1" i="0" u="none" strike="noStrike" dirty="0">
                          <a:solidFill>
                            <a:srgbClr val="000000"/>
                          </a:solidFill>
                          <a:effectLst/>
                          <a:latin typeface="Calibri"/>
                        </a:rPr>
                        <a:t>Parameter Estimates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ctr" fontAlgn="t"/>
                      <a:r>
                        <a:rPr lang="en-US" sz="1100" b="1" i="0" u="none" strike="noStrike" dirty="0">
                          <a:solidFill>
                            <a:srgbClr val="000000"/>
                          </a:solidFill>
                          <a:effectLst/>
                          <a:latin typeface="Calibri"/>
                        </a:rPr>
                        <a:t>Parameter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Standard Error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1100" b="1" i="0" u="none" strike="noStrike">
                          <a:solidFill>
                            <a:srgbClr val="000000"/>
                          </a:solidFill>
                          <a:effectLst/>
                          <a:latin typeface="Calibri"/>
                        </a:rPr>
                        <a:t>95% Confidence Limits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100" b="1" i="0" u="none" strike="noStrike">
                          <a:solidFill>
                            <a:srgbClr val="000000"/>
                          </a:solidFill>
                          <a:effectLst/>
                          <a:latin typeface="Calibri"/>
                        </a:rPr>
                        <a:t>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Pr &gt; |t|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t"/>
                      <a:r>
                        <a:rPr lang="en-US" sz="1100" b="1" i="0" u="none" strike="noStrike" dirty="0">
                          <a:solidFill>
                            <a:srgbClr val="000000"/>
                          </a:solidFill>
                          <a:effectLst/>
                          <a:latin typeface="Calibri"/>
                        </a:rPr>
                        <a:t>Intercept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a:rPr>
                        <a:t>12.4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a:rPr>
                        <a:t>1.5208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a:rPr>
                        <a:t>7.5603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a:rPr>
                        <a:t>17.2397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a:rPr>
                        <a:t>8.15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Calibri"/>
                        </a:rPr>
                        <a:t>0.0039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algn="ctr" fontAlgn="t"/>
                      <a:r>
                        <a:rPr lang="en-US" sz="1100" b="1" i="0" u="none" strike="noStrike" dirty="0" err="1">
                          <a:solidFill>
                            <a:srgbClr val="000000"/>
                          </a:solidFill>
                          <a:effectLst/>
                          <a:latin typeface="Calibri"/>
                        </a:rPr>
                        <a:t>iqMC</a:t>
                      </a:r>
                      <a:endParaRPr lang="en-US" sz="1100" b="1" i="0" u="none" strike="noStrike" dirty="0">
                        <a:solidFill>
                          <a:srgbClr val="000000"/>
                        </a:solidFill>
                        <a:effectLst/>
                        <a:latin typeface="Calibri"/>
                      </a:endParaRP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0.8863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-1.8207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3.8207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1.13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a:rPr>
                        <a:t>0.3413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 name="Footer Placeholder 2"/>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21</a:t>
            </a:fld>
            <a:endParaRPr lang="en-US"/>
          </a:p>
        </p:txBody>
      </p:sp>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752600"/>
            <a:ext cx="5862650" cy="4787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385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Objective Function Image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Here, the objective function is:</a:t>
                </a:r>
              </a:p>
              <a:p>
                <a:pPr marL="0" indent="0">
                  <a:buNone/>
                </a:pPr>
                <a14:m>
                  <m:oMathPara xmlns:m="http://schemas.openxmlformats.org/officeDocument/2006/math">
                    <m:oMathParaPr>
                      <m:jc m:val="left"/>
                    </m:oMathParaPr>
                    <m:oMath xmlns:m="http://schemas.openxmlformats.org/officeDocument/2006/math">
                      <m:r>
                        <a:rPr lang="en-US" sz="2400" b="0" i="1" smtClean="0">
                          <a:latin typeface="Cambria Math"/>
                        </a:rPr>
                        <m:t>𝑂𝐹</m:t>
                      </m:r>
                      <m:r>
                        <a:rPr lang="en-US" sz="2400" b="0" i="1" smtClean="0">
                          <a:latin typeface="Cambria Math"/>
                        </a:rPr>
                        <m:t>=</m:t>
                      </m:r>
                      <m:nary>
                        <m:naryPr>
                          <m:chr m:val="∑"/>
                          <m:ctrlPr>
                            <a:rPr lang="en-US" sz="2400" b="0" i="1" smtClean="0">
                              <a:latin typeface="Cambria Math" panose="02040503050406030204" pitchFamily="18" charset="0"/>
                            </a:rPr>
                          </m:ctrlPr>
                        </m:naryPr>
                        <m:sub>
                          <m:r>
                            <m:rPr>
                              <m:brk m:alnAt="23"/>
                            </m:rPr>
                            <a:rPr lang="en-US" sz="2400" b="0" i="1" smtClean="0">
                              <a:latin typeface="Cambria Math"/>
                            </a:rPr>
                            <m:t>𝑖</m:t>
                          </m:r>
                          <m:r>
                            <a:rPr lang="en-US" sz="2400" b="0" i="1" smtClean="0">
                              <a:latin typeface="Cambria Math"/>
                            </a:rPr>
                            <m:t>=1</m:t>
                          </m:r>
                        </m:sub>
                        <m:sup>
                          <m:r>
                            <a:rPr lang="en-US" sz="2400" b="0" i="1" smtClean="0">
                              <a:latin typeface="Cambria Math"/>
                            </a:rPr>
                            <m:t>𝑁</m:t>
                          </m:r>
                        </m:sup>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𝑒</m:t>
                                  </m:r>
                                </m:e>
                                <m:sub>
                                  <m:r>
                                    <a:rPr lang="en-US" sz="2400" b="0" i="1" smtClean="0">
                                      <a:latin typeface="Cambria Math"/>
                                    </a:rPr>
                                    <m:t>𝑝</m:t>
                                  </m:r>
                                </m:sub>
                              </m:sSub>
                            </m:e>
                          </m:d>
                        </m:e>
                      </m:nary>
                    </m:oMath>
                  </m:oMathPara>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962" t="-13080"/>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22</a:t>
            </a:fld>
            <a:endParaRPr lang="en-US"/>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178257"/>
            <a:ext cx="6629400" cy="542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880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Mathematical Issues with Quantile Regression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sz="2800" dirty="0"/>
                  <a:t>Because the regression function features an absolute value, the process of estimation gets complicated</a:t>
                </a:r>
              </a:p>
              <a:p>
                <a:pPr lvl="1"/>
                <a:r>
                  <a:rPr lang="en-US" sz="2000" dirty="0"/>
                  <a:t>Minimum point is not differentiable – so calculus can’t be used</a:t>
                </a:r>
              </a:p>
              <a:p>
                <a:pPr lvl="1"/>
                <a:endParaRPr lang="en-US" sz="2000" dirty="0"/>
              </a:p>
              <a:p>
                <a:r>
                  <a:rPr lang="en-US" sz="2800" dirty="0"/>
                  <a:t>The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a:rPr>
                          <m:t>𝐿</m:t>
                        </m:r>
                      </m:e>
                      <m:sub>
                        <m:r>
                          <a:rPr lang="en-US" sz="2800" b="0" i="1" smtClean="0">
                            <a:latin typeface="Cambria Math"/>
                          </a:rPr>
                          <m:t>1</m:t>
                        </m:r>
                      </m:sub>
                    </m:sSub>
                  </m:oMath>
                </a14:m>
                <a:r>
                  <a:rPr lang="en-US" sz="2800" dirty="0"/>
                  <a:t> estimator does not have a closed form (no equations)</a:t>
                </a:r>
              </a:p>
              <a:p>
                <a:endParaRPr lang="en-US" sz="2800" dirty="0"/>
              </a:p>
              <a:p>
                <a:r>
                  <a:rPr lang="en-US" sz="2800" dirty="0"/>
                  <a:t>R (or other software) uses a search algorithm to find the GLM slopes that minimize the objective function</a:t>
                </a:r>
              </a:p>
              <a:p>
                <a:pPr lvl="1"/>
                <a:r>
                  <a:rPr lang="en-US" sz="2000" dirty="0"/>
                  <a:t>This process can take a long time</a:t>
                </a:r>
              </a:p>
              <a:p>
                <a:pPr lvl="1"/>
                <a:endParaRPr lang="en-US" sz="2000" dirty="0"/>
              </a:p>
              <a:p>
                <a:r>
                  <a:rPr lang="en-US" sz="2800" dirty="0"/>
                  <a:t>The statistical properties of the slopes are not as well known for all types of models</a:t>
                </a:r>
              </a:p>
              <a:p>
                <a:pPr lvl="1"/>
                <a:r>
                  <a:rPr lang="en-US" sz="2000" dirty="0"/>
                  <a:t>Resampling is used to calculate standard errors</a:t>
                </a:r>
              </a:p>
              <a:p>
                <a:pPr lvl="2"/>
                <a:r>
                  <a:rPr lang="en-US" sz="1800" dirty="0"/>
                  <a:t>Resampling: running multiple analyses with a random set of the same data</a:t>
                </a:r>
              </a:p>
              <a:p>
                <a:pPr lvl="1"/>
                <a:r>
                  <a:rPr lang="en-US" sz="2000" dirty="0"/>
                  <a:t>If random number seed differs, results will differ…</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564" t="-1899" b="-1266"/>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519809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Quantile Regression Helps…Outliers</a:t>
            </a:r>
          </a:p>
        </p:txBody>
      </p:sp>
      <p:sp>
        <p:nvSpPr>
          <p:cNvPr id="3" name="Content Placeholder 2"/>
          <p:cNvSpPr>
            <a:spLocks noGrp="1"/>
          </p:cNvSpPr>
          <p:nvPr>
            <p:ph idx="1"/>
          </p:nvPr>
        </p:nvSpPr>
        <p:spPr/>
        <p:txBody>
          <a:bodyPr/>
          <a:lstStyle/>
          <a:p>
            <a:r>
              <a:rPr lang="en-US" dirty="0"/>
              <a:t>Imagine we had observed a 6</a:t>
            </a:r>
            <a:r>
              <a:rPr lang="en-US" baseline="30000" dirty="0"/>
              <a:t>th</a:t>
            </a:r>
            <a:r>
              <a:rPr lang="en-US" dirty="0"/>
              <a:t> case: a person with an IQ of 120 and a performance of 2</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24</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726223"/>
            <a:ext cx="5848667" cy="4782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30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Comparing LS and Quantile Regression Results</a:t>
            </a:r>
          </a:p>
        </p:txBody>
      </p:sp>
      <p:sp>
        <p:nvSpPr>
          <p:cNvPr id="3" name="Content Placeholder 2"/>
          <p:cNvSpPr>
            <a:spLocks noGrp="1"/>
          </p:cNvSpPr>
          <p:nvPr>
            <p:ph idx="1"/>
          </p:nvPr>
        </p:nvSpPr>
        <p:spPr/>
        <p:txBody>
          <a:bodyPr>
            <a:normAutofit/>
          </a:bodyPr>
          <a:lstStyle/>
          <a:p>
            <a:r>
              <a:rPr lang="en-US" sz="2400" dirty="0"/>
              <a:t>Least Squares WITHOUT Outlier:</a:t>
            </a:r>
          </a:p>
          <a:p>
            <a:endParaRPr lang="en-US" sz="2400" dirty="0"/>
          </a:p>
          <a:p>
            <a:endParaRPr lang="en-US" sz="2400" dirty="0"/>
          </a:p>
          <a:p>
            <a:r>
              <a:rPr lang="en-US" sz="2400" dirty="0"/>
              <a:t>Least Squares WITH Outlier:</a:t>
            </a:r>
          </a:p>
          <a:p>
            <a:endParaRPr lang="en-US" sz="2400" dirty="0"/>
          </a:p>
          <a:p>
            <a:endParaRPr lang="en-US" sz="2400" dirty="0"/>
          </a:p>
          <a:p>
            <a:r>
              <a:rPr lang="en-US" sz="2400" dirty="0"/>
              <a:t>Quantile Regression WITHOUT Outlier:</a:t>
            </a:r>
          </a:p>
          <a:p>
            <a:endParaRPr lang="en-US" sz="2400" dirty="0"/>
          </a:p>
          <a:p>
            <a:endParaRPr lang="en-US" sz="2400" dirty="0"/>
          </a:p>
          <a:p>
            <a:r>
              <a:rPr lang="en-US" sz="2400" dirty="0"/>
              <a:t>Quantile Regression WITH Outlier:</a:t>
            </a:r>
          </a:p>
          <a:p>
            <a:endParaRPr lang="en-US" sz="2400" dirty="0"/>
          </a:p>
          <a:p>
            <a:pPr marL="0" indent="0">
              <a:buNone/>
            </a:pPr>
            <a:endParaRPr lang="en-US" sz="2400" dirty="0"/>
          </a:p>
          <a:p>
            <a:endParaRPr lang="en-US" sz="2400" dirty="0"/>
          </a:p>
        </p:txBody>
      </p:sp>
      <p:sp>
        <p:nvSpPr>
          <p:cNvPr id="8" name="Footer Placeholder 7"/>
          <p:cNvSpPr>
            <a:spLocks noGrp="1"/>
          </p:cNvSpPr>
          <p:nvPr>
            <p:ph type="ftr" sz="quarter" idx="10"/>
          </p:nvPr>
        </p:nvSpPr>
        <p:spPr/>
        <p:txBody>
          <a:bodyPr/>
          <a:lstStyle/>
          <a:p>
            <a:r>
              <a:rPr lang="en-US"/>
              <a:t>EPSY 905: Least Squares Estimation</a:t>
            </a:r>
          </a:p>
        </p:txBody>
      </p:sp>
      <p:sp>
        <p:nvSpPr>
          <p:cNvPr id="9" name="Slide Number Placeholder 8"/>
          <p:cNvSpPr>
            <a:spLocks noGrp="1"/>
          </p:cNvSpPr>
          <p:nvPr>
            <p:ph type="sldNum" sz="quarter" idx="11"/>
          </p:nvPr>
        </p:nvSpPr>
        <p:spPr/>
        <p:txBody>
          <a:bodyPr/>
          <a:lstStyle/>
          <a:p>
            <a:fld id="{B6F15528-21DE-4FAA-801E-634DDDAF4B2B}" type="slidenum">
              <a:rPr lang="en-US" smtClean="0"/>
              <a:pPr/>
              <a:t>25</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754420436"/>
              </p:ext>
            </p:extLst>
          </p:nvPr>
        </p:nvGraphicFramePr>
        <p:xfrm>
          <a:off x="1371600" y="1295400"/>
          <a:ext cx="6134100" cy="581025"/>
        </p:xfrm>
        <a:graphic>
          <a:graphicData uri="http://schemas.openxmlformats.org/drawingml/2006/table">
            <a:tbl>
              <a:tblPr/>
              <a:tblGrid>
                <a:gridCol w="2130292">
                  <a:extLst>
                    <a:ext uri="{9D8B030D-6E8A-4147-A177-3AD203B41FA5}">
                      <a16:colId xmlns:a16="http://schemas.microsoft.com/office/drawing/2014/main" val="20000"/>
                    </a:ext>
                  </a:extLst>
                </a:gridCol>
                <a:gridCol w="1436045">
                  <a:extLst>
                    <a:ext uri="{9D8B030D-6E8A-4147-A177-3AD203B41FA5}">
                      <a16:colId xmlns:a16="http://schemas.microsoft.com/office/drawing/2014/main" val="20001"/>
                    </a:ext>
                  </a:extLst>
                </a:gridCol>
                <a:gridCol w="979554">
                  <a:extLst>
                    <a:ext uri="{9D8B030D-6E8A-4147-A177-3AD203B41FA5}">
                      <a16:colId xmlns:a16="http://schemas.microsoft.com/office/drawing/2014/main" val="20002"/>
                    </a:ext>
                  </a:extLst>
                </a:gridCol>
                <a:gridCol w="912982">
                  <a:extLst>
                    <a:ext uri="{9D8B030D-6E8A-4147-A177-3AD203B41FA5}">
                      <a16:colId xmlns:a16="http://schemas.microsoft.com/office/drawing/2014/main" val="20003"/>
                    </a:ext>
                  </a:extLst>
                </a:gridCol>
                <a:gridCol w="675227">
                  <a:extLst>
                    <a:ext uri="{9D8B030D-6E8A-4147-A177-3AD203B41FA5}">
                      <a16:colId xmlns:a16="http://schemas.microsoft.com/office/drawing/2014/main" val="20004"/>
                    </a:ext>
                  </a:extLst>
                </a:gridCol>
              </a:tblGrid>
              <a:tr h="190500">
                <a:tc>
                  <a:txBody>
                    <a:bodyPr/>
                    <a:lstStyle/>
                    <a:p>
                      <a:pPr algn="ctr" fontAlgn="t"/>
                      <a:r>
                        <a:rPr lang="en-US" sz="1100" b="1" i="0" u="none" strike="noStrike">
                          <a:solidFill>
                            <a:srgbClr val="000000"/>
                          </a:solidFill>
                          <a:effectLst/>
                          <a:latin typeface="Calibri"/>
                        </a:rPr>
                        <a:t>Parameter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Standard Error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Pr &gt; |t|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t"/>
                      <a:r>
                        <a:rPr lang="en-US" sz="1100" b="1" i="0" u="none" strike="noStrike">
                          <a:solidFill>
                            <a:srgbClr val="000000"/>
                          </a:solidFill>
                          <a:effectLst/>
                          <a:latin typeface="Calibri"/>
                        </a:rPr>
                        <a:t>Intercept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0.27926228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45.84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&lt;.0001</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algn="ctr" fontAlgn="t"/>
                      <a:r>
                        <a:rPr lang="en-US" sz="1100" b="1" i="0" u="none" strike="noStrike">
                          <a:solidFill>
                            <a:srgbClr val="000000"/>
                          </a:solidFill>
                          <a:effectLst/>
                          <a:latin typeface="Calibri"/>
                        </a:rPr>
                        <a:t>iqMC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0.96226415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0.13562175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7.1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0.0058</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80206703"/>
              </p:ext>
            </p:extLst>
          </p:nvPr>
        </p:nvGraphicFramePr>
        <p:xfrm>
          <a:off x="1371600" y="2667000"/>
          <a:ext cx="6134100" cy="581025"/>
        </p:xfrm>
        <a:graphic>
          <a:graphicData uri="http://schemas.openxmlformats.org/drawingml/2006/table">
            <a:tbl>
              <a:tblPr/>
              <a:tblGrid>
                <a:gridCol w="2130292">
                  <a:extLst>
                    <a:ext uri="{9D8B030D-6E8A-4147-A177-3AD203B41FA5}">
                      <a16:colId xmlns:a16="http://schemas.microsoft.com/office/drawing/2014/main" val="20000"/>
                    </a:ext>
                  </a:extLst>
                </a:gridCol>
                <a:gridCol w="1436045">
                  <a:extLst>
                    <a:ext uri="{9D8B030D-6E8A-4147-A177-3AD203B41FA5}">
                      <a16:colId xmlns:a16="http://schemas.microsoft.com/office/drawing/2014/main" val="20001"/>
                    </a:ext>
                  </a:extLst>
                </a:gridCol>
                <a:gridCol w="979554">
                  <a:extLst>
                    <a:ext uri="{9D8B030D-6E8A-4147-A177-3AD203B41FA5}">
                      <a16:colId xmlns:a16="http://schemas.microsoft.com/office/drawing/2014/main" val="20002"/>
                    </a:ext>
                  </a:extLst>
                </a:gridCol>
                <a:gridCol w="912982">
                  <a:extLst>
                    <a:ext uri="{9D8B030D-6E8A-4147-A177-3AD203B41FA5}">
                      <a16:colId xmlns:a16="http://schemas.microsoft.com/office/drawing/2014/main" val="20003"/>
                    </a:ext>
                  </a:extLst>
                </a:gridCol>
                <a:gridCol w="675227">
                  <a:extLst>
                    <a:ext uri="{9D8B030D-6E8A-4147-A177-3AD203B41FA5}">
                      <a16:colId xmlns:a16="http://schemas.microsoft.com/office/drawing/2014/main" val="20004"/>
                    </a:ext>
                  </a:extLst>
                </a:gridCol>
              </a:tblGrid>
              <a:tr h="190500">
                <a:tc>
                  <a:txBody>
                    <a:bodyPr/>
                    <a:lstStyle/>
                    <a:p>
                      <a:pPr algn="ctr" fontAlgn="t"/>
                      <a:r>
                        <a:rPr lang="en-US" sz="1100" b="1" i="0" u="none" strike="noStrike" dirty="0">
                          <a:solidFill>
                            <a:srgbClr val="000000"/>
                          </a:solidFill>
                          <a:effectLst/>
                          <a:latin typeface="Calibri"/>
                        </a:rPr>
                        <a:t>Parameter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Standard Error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Pr &gt; |t|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00">
                <a:tc>
                  <a:txBody>
                    <a:bodyPr/>
                    <a:lstStyle/>
                    <a:p>
                      <a:pPr algn="ctr" fontAlgn="t"/>
                      <a:r>
                        <a:rPr lang="en-US" sz="1100" b="1" i="0" u="none" strike="noStrike">
                          <a:solidFill>
                            <a:srgbClr val="000000"/>
                          </a:solidFill>
                          <a:effectLst/>
                          <a:latin typeface="Calibri"/>
                        </a:rPr>
                        <a:t>Intercept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11.5915493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2.14005638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5.42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0.0056</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algn="ctr" fontAlgn="t"/>
                      <a:r>
                        <a:rPr lang="en-US" sz="1100" b="1" i="0" u="none" strike="noStrike">
                          <a:solidFill>
                            <a:srgbClr val="000000"/>
                          </a:solidFill>
                          <a:effectLst/>
                          <a:latin typeface="Calibri"/>
                        </a:rPr>
                        <a:t>iqMC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-0.63380282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0.72305804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-0.88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0.4302</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77560566"/>
              </p:ext>
            </p:extLst>
          </p:nvPr>
        </p:nvGraphicFramePr>
        <p:xfrm>
          <a:off x="533400" y="3962400"/>
          <a:ext cx="7823198" cy="771525"/>
        </p:xfrm>
        <a:graphic>
          <a:graphicData uri="http://schemas.openxmlformats.org/drawingml/2006/table">
            <a:tbl>
              <a:tblPr/>
              <a:tblGrid>
                <a:gridCol w="2129279">
                  <a:extLst>
                    <a:ext uri="{9D8B030D-6E8A-4147-A177-3AD203B41FA5}">
                      <a16:colId xmlns:a16="http://schemas.microsoft.com/office/drawing/2014/main" val="20000"/>
                    </a:ext>
                  </a:extLst>
                </a:gridCol>
                <a:gridCol w="1435362">
                  <a:extLst>
                    <a:ext uri="{9D8B030D-6E8A-4147-A177-3AD203B41FA5}">
                      <a16:colId xmlns:a16="http://schemas.microsoft.com/office/drawing/2014/main" val="20001"/>
                    </a:ext>
                  </a:extLst>
                </a:gridCol>
                <a:gridCol w="979088">
                  <a:extLst>
                    <a:ext uri="{9D8B030D-6E8A-4147-A177-3AD203B41FA5}">
                      <a16:colId xmlns:a16="http://schemas.microsoft.com/office/drawing/2014/main" val="20002"/>
                    </a:ext>
                  </a:extLst>
                </a:gridCol>
                <a:gridCol w="912548">
                  <a:extLst>
                    <a:ext uri="{9D8B030D-6E8A-4147-A177-3AD203B41FA5}">
                      <a16:colId xmlns:a16="http://schemas.microsoft.com/office/drawing/2014/main" val="20003"/>
                    </a:ext>
                  </a:extLst>
                </a:gridCol>
                <a:gridCol w="674905">
                  <a:extLst>
                    <a:ext uri="{9D8B030D-6E8A-4147-A177-3AD203B41FA5}">
                      <a16:colId xmlns:a16="http://schemas.microsoft.com/office/drawing/2014/main" val="20004"/>
                    </a:ext>
                  </a:extLst>
                </a:gridCol>
                <a:gridCol w="712928">
                  <a:extLst>
                    <a:ext uri="{9D8B030D-6E8A-4147-A177-3AD203B41FA5}">
                      <a16:colId xmlns:a16="http://schemas.microsoft.com/office/drawing/2014/main" val="20005"/>
                    </a:ext>
                  </a:extLst>
                </a:gridCol>
                <a:gridCol w="484791">
                  <a:extLst>
                    <a:ext uri="{9D8B030D-6E8A-4147-A177-3AD203B41FA5}">
                      <a16:colId xmlns:a16="http://schemas.microsoft.com/office/drawing/2014/main" val="20006"/>
                    </a:ext>
                  </a:extLst>
                </a:gridCol>
                <a:gridCol w="494297">
                  <a:extLst>
                    <a:ext uri="{9D8B030D-6E8A-4147-A177-3AD203B41FA5}">
                      <a16:colId xmlns:a16="http://schemas.microsoft.com/office/drawing/2014/main" val="20007"/>
                    </a:ext>
                  </a:extLst>
                </a:gridCol>
              </a:tblGrid>
              <a:tr h="190500">
                <a:tc gridSpan="8">
                  <a:txBody>
                    <a:bodyPr/>
                    <a:lstStyle/>
                    <a:p>
                      <a:pPr algn="ctr" fontAlgn="t"/>
                      <a:r>
                        <a:rPr lang="en-US" sz="1100" b="1" i="0" u="none" strike="noStrike">
                          <a:solidFill>
                            <a:srgbClr val="000000"/>
                          </a:solidFill>
                          <a:effectLst/>
                          <a:latin typeface="Calibri"/>
                        </a:rPr>
                        <a:t>Parameter Estimates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ctr" fontAlgn="t"/>
                      <a:r>
                        <a:rPr lang="en-US" sz="1100" b="1" i="0" u="none" strike="noStrike">
                          <a:solidFill>
                            <a:srgbClr val="000000"/>
                          </a:solidFill>
                          <a:effectLst/>
                          <a:latin typeface="Calibri"/>
                        </a:rPr>
                        <a:t>Parameter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Standard Error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1100" b="1" i="0" u="none" strike="noStrike">
                          <a:solidFill>
                            <a:srgbClr val="000000"/>
                          </a:solidFill>
                          <a:effectLst/>
                          <a:latin typeface="Calibri"/>
                        </a:rPr>
                        <a:t>95% Confidence Limits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100" b="1" i="0" u="none" strike="noStrike">
                          <a:solidFill>
                            <a:srgbClr val="000000"/>
                          </a:solidFill>
                          <a:effectLst/>
                          <a:latin typeface="Calibri"/>
                        </a:rPr>
                        <a:t>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Pr &gt; |t|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t"/>
                      <a:r>
                        <a:rPr lang="en-US" sz="1100" b="1" i="0" u="none" strike="noStrike">
                          <a:solidFill>
                            <a:srgbClr val="000000"/>
                          </a:solidFill>
                          <a:effectLst/>
                          <a:latin typeface="Calibri"/>
                        </a:rPr>
                        <a:t>Intercept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1.5208</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7.5603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17.2397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8.15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0.0039</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algn="ctr" fontAlgn="t"/>
                      <a:r>
                        <a:rPr lang="en-US" sz="1100" b="1" i="0" u="none" strike="noStrike">
                          <a:solidFill>
                            <a:srgbClr val="000000"/>
                          </a:solidFill>
                          <a:effectLst/>
                          <a:latin typeface="Calibri"/>
                        </a:rPr>
                        <a:t>iqMC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0.8863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-1.8207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3.8207</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1.13</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0.3413</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56309590"/>
              </p:ext>
            </p:extLst>
          </p:nvPr>
        </p:nvGraphicFramePr>
        <p:xfrm>
          <a:off x="533400" y="5257800"/>
          <a:ext cx="7823198" cy="771525"/>
        </p:xfrm>
        <a:graphic>
          <a:graphicData uri="http://schemas.openxmlformats.org/drawingml/2006/table">
            <a:tbl>
              <a:tblPr/>
              <a:tblGrid>
                <a:gridCol w="2129279">
                  <a:extLst>
                    <a:ext uri="{9D8B030D-6E8A-4147-A177-3AD203B41FA5}">
                      <a16:colId xmlns:a16="http://schemas.microsoft.com/office/drawing/2014/main" val="20000"/>
                    </a:ext>
                  </a:extLst>
                </a:gridCol>
                <a:gridCol w="1435362">
                  <a:extLst>
                    <a:ext uri="{9D8B030D-6E8A-4147-A177-3AD203B41FA5}">
                      <a16:colId xmlns:a16="http://schemas.microsoft.com/office/drawing/2014/main" val="20001"/>
                    </a:ext>
                  </a:extLst>
                </a:gridCol>
                <a:gridCol w="979088">
                  <a:extLst>
                    <a:ext uri="{9D8B030D-6E8A-4147-A177-3AD203B41FA5}">
                      <a16:colId xmlns:a16="http://schemas.microsoft.com/office/drawing/2014/main" val="20002"/>
                    </a:ext>
                  </a:extLst>
                </a:gridCol>
                <a:gridCol w="912548">
                  <a:extLst>
                    <a:ext uri="{9D8B030D-6E8A-4147-A177-3AD203B41FA5}">
                      <a16:colId xmlns:a16="http://schemas.microsoft.com/office/drawing/2014/main" val="20003"/>
                    </a:ext>
                  </a:extLst>
                </a:gridCol>
                <a:gridCol w="674905">
                  <a:extLst>
                    <a:ext uri="{9D8B030D-6E8A-4147-A177-3AD203B41FA5}">
                      <a16:colId xmlns:a16="http://schemas.microsoft.com/office/drawing/2014/main" val="20004"/>
                    </a:ext>
                  </a:extLst>
                </a:gridCol>
                <a:gridCol w="712928">
                  <a:extLst>
                    <a:ext uri="{9D8B030D-6E8A-4147-A177-3AD203B41FA5}">
                      <a16:colId xmlns:a16="http://schemas.microsoft.com/office/drawing/2014/main" val="20005"/>
                    </a:ext>
                  </a:extLst>
                </a:gridCol>
                <a:gridCol w="484791">
                  <a:extLst>
                    <a:ext uri="{9D8B030D-6E8A-4147-A177-3AD203B41FA5}">
                      <a16:colId xmlns:a16="http://schemas.microsoft.com/office/drawing/2014/main" val="20006"/>
                    </a:ext>
                  </a:extLst>
                </a:gridCol>
                <a:gridCol w="494297">
                  <a:extLst>
                    <a:ext uri="{9D8B030D-6E8A-4147-A177-3AD203B41FA5}">
                      <a16:colId xmlns:a16="http://schemas.microsoft.com/office/drawing/2014/main" val="20007"/>
                    </a:ext>
                  </a:extLst>
                </a:gridCol>
              </a:tblGrid>
              <a:tr h="190500">
                <a:tc gridSpan="8">
                  <a:txBody>
                    <a:bodyPr/>
                    <a:lstStyle/>
                    <a:p>
                      <a:pPr algn="ctr" fontAlgn="t"/>
                      <a:r>
                        <a:rPr lang="en-US" sz="1100" b="1" i="0" u="none" strike="noStrike">
                          <a:solidFill>
                            <a:srgbClr val="000000"/>
                          </a:solidFill>
                          <a:effectLst/>
                          <a:latin typeface="Calibri"/>
                        </a:rPr>
                        <a:t>Parameter Estimates</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0500">
                <a:tc>
                  <a:txBody>
                    <a:bodyPr/>
                    <a:lstStyle/>
                    <a:p>
                      <a:pPr algn="ctr" fontAlgn="t"/>
                      <a:r>
                        <a:rPr lang="en-US" sz="1100" b="1" i="0" u="none" strike="noStrike">
                          <a:solidFill>
                            <a:srgbClr val="000000"/>
                          </a:solidFill>
                          <a:effectLst/>
                          <a:latin typeface="Calibri"/>
                        </a:rPr>
                        <a:t>Parameter</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DF</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Estimate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Standard Error</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en-US" sz="1100" b="1" i="0" u="none" strike="noStrike">
                          <a:solidFill>
                            <a:srgbClr val="000000"/>
                          </a:solidFill>
                          <a:effectLst/>
                          <a:latin typeface="Calibri"/>
                        </a:rPr>
                        <a:t>95% Confidence Limits</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t"/>
                      <a:r>
                        <a:rPr lang="en-US" sz="1100" b="1" i="0" u="none" strike="noStrike">
                          <a:solidFill>
                            <a:srgbClr val="000000"/>
                          </a:solidFill>
                          <a:effectLst/>
                          <a:latin typeface="Calibri"/>
                        </a:rPr>
                        <a:t>t Value</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Pr &gt; |t|</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00">
                <a:tc>
                  <a:txBody>
                    <a:bodyPr/>
                    <a:lstStyle/>
                    <a:p>
                      <a:pPr algn="ctr" fontAlgn="t"/>
                      <a:r>
                        <a:rPr lang="en-US" sz="1100" b="1" i="0" u="none" strike="noStrike">
                          <a:solidFill>
                            <a:srgbClr val="000000"/>
                          </a:solidFill>
                          <a:effectLst/>
                          <a:latin typeface="Calibri"/>
                        </a:rPr>
                        <a:t>Intercept</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12.4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22.3349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-49.6116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74.4116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0.56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0.6084</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algn="ctr" fontAlgn="t"/>
                      <a:r>
                        <a:rPr lang="en-US" sz="1100" b="1" i="0" u="none" strike="noStrike">
                          <a:solidFill>
                            <a:srgbClr val="000000"/>
                          </a:solidFill>
                          <a:effectLst/>
                          <a:latin typeface="Calibri"/>
                        </a:rPr>
                        <a:t>iqMC</a:t>
                      </a:r>
                    </a:p>
                  </a:txBody>
                  <a:tcPr marL="0" marR="0" marT="0"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8.1904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-21.7401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23.7401</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a:solidFill>
                            <a:srgbClr val="000000"/>
                          </a:solidFill>
                          <a:effectLst/>
                          <a:latin typeface="Calibri"/>
                        </a:rPr>
                        <a:t>0.12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a:rPr>
                        <a:t>0.9087</a:t>
                      </a:r>
                    </a:p>
                  </a:txBody>
                  <a:tcPr marL="0" marR="0" marT="0"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02294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Graphical Comparison</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26</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6998177"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188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Quantile Regression Example</a:t>
            </a:r>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EPSY 905: Least Squares Estimation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326836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Using Quantile Regression</a:t>
            </a:r>
          </a:p>
        </p:txBody>
      </p:sp>
      <p:sp>
        <p:nvSpPr>
          <p:cNvPr id="5" name="Content Placeholder 4"/>
          <p:cNvSpPr>
            <a:spLocks noGrp="1"/>
          </p:cNvSpPr>
          <p:nvPr>
            <p:ph idx="1"/>
          </p:nvPr>
        </p:nvSpPr>
        <p:spPr/>
        <p:txBody>
          <a:bodyPr>
            <a:normAutofit/>
          </a:bodyPr>
          <a:lstStyle/>
          <a:p>
            <a:r>
              <a:rPr lang="en-US" sz="2800" dirty="0"/>
              <a:t>Quantile regression is a useful research tool for:</a:t>
            </a:r>
          </a:p>
          <a:p>
            <a:pPr lvl="1"/>
            <a:r>
              <a:rPr lang="en-US" sz="2000" dirty="0"/>
              <a:t>When data are skewed </a:t>
            </a:r>
          </a:p>
          <a:p>
            <a:pPr lvl="1"/>
            <a:r>
              <a:rPr lang="en-US" sz="2000" dirty="0"/>
              <a:t>Influential (potentially outlying) observations are present</a:t>
            </a:r>
          </a:p>
          <a:p>
            <a:pPr lvl="1"/>
            <a:r>
              <a:rPr lang="en-US" sz="2000" dirty="0"/>
              <a:t>Interactions between your IVs and your DV</a:t>
            </a:r>
          </a:p>
          <a:p>
            <a:pPr lvl="1"/>
            <a:endParaRPr lang="en-US" sz="2000" dirty="0"/>
          </a:p>
          <a:p>
            <a:r>
              <a:rPr lang="en-US" sz="2800" dirty="0"/>
              <a:t>Quantile regression cannot help:</a:t>
            </a:r>
          </a:p>
          <a:p>
            <a:pPr lvl="1"/>
            <a:r>
              <a:rPr lang="en-US" sz="2000" dirty="0"/>
              <a:t>Dependency within or between cases </a:t>
            </a:r>
          </a:p>
          <a:p>
            <a:pPr lvl="1"/>
            <a:r>
              <a:rPr lang="en-US" sz="2000" dirty="0"/>
              <a:t>Non-constant variance of residual terms</a:t>
            </a:r>
          </a:p>
          <a:p>
            <a:pPr lvl="1"/>
            <a:endParaRPr lang="en-US" sz="2000" dirty="0"/>
          </a:p>
          <a:p>
            <a:r>
              <a:rPr lang="en-US" sz="2800" dirty="0"/>
              <a:t>Note: the data for this example are not public. The example is conducted in SAS using PROC QUANTREG</a:t>
            </a:r>
          </a:p>
          <a:p>
            <a:pPr lvl="1"/>
            <a:r>
              <a:rPr lang="en-US" sz="2000" dirty="0"/>
              <a:t>The </a:t>
            </a:r>
            <a:r>
              <a:rPr lang="en-US" sz="2000" dirty="0" err="1"/>
              <a:t>quantreg</a:t>
            </a:r>
            <a:r>
              <a:rPr lang="en-US" sz="2000" dirty="0"/>
              <a:t> package in R is similar</a:t>
            </a:r>
          </a:p>
        </p:txBody>
      </p:sp>
      <p:sp>
        <p:nvSpPr>
          <p:cNvPr id="2" name="Footer Placeholder 1"/>
          <p:cNvSpPr>
            <a:spLocks noGrp="1"/>
          </p:cNvSpPr>
          <p:nvPr>
            <p:ph type="ftr" sz="quarter" idx="10"/>
          </p:nvPr>
        </p:nvSpPr>
        <p:spPr/>
        <p:txBody>
          <a:bodyPr/>
          <a:lstStyle/>
          <a:p>
            <a:r>
              <a:rPr lang="en-US"/>
              <a:t>EPSY 905: Least Squares Estimation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1923463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Example #3: Change Detection Speed</a:t>
            </a:r>
          </a:p>
        </p:txBody>
      </p:sp>
      <p:sp>
        <p:nvSpPr>
          <p:cNvPr id="3" name="Content Placeholder 2"/>
          <p:cNvSpPr>
            <a:spLocks noGrp="1"/>
          </p:cNvSpPr>
          <p:nvPr>
            <p:ph idx="1"/>
          </p:nvPr>
        </p:nvSpPr>
        <p:spPr/>
        <p:txBody>
          <a:bodyPr>
            <a:normAutofit/>
          </a:bodyPr>
          <a:lstStyle/>
          <a:p>
            <a:r>
              <a:rPr lang="en-US" sz="2400" dirty="0"/>
              <a:t>To demonstrate quantile regression, we will use data where:</a:t>
            </a:r>
          </a:p>
          <a:p>
            <a:pPr lvl="1"/>
            <a:r>
              <a:rPr lang="en-US" sz="1800" dirty="0"/>
              <a:t>Y = Reaction Time (in seconds) to detect the change between two otherwise same pictures (mean across 60ish trials) </a:t>
            </a:r>
          </a:p>
          <a:p>
            <a:pPr lvl="1"/>
            <a:endParaRPr lang="en-US" sz="1800" dirty="0"/>
          </a:p>
          <a:p>
            <a:pPr lvl="1"/>
            <a:r>
              <a:rPr lang="en-US" sz="1800" dirty="0"/>
              <a:t>Age65 = Age in years, centered at 65</a:t>
            </a:r>
          </a:p>
          <a:p>
            <a:pPr lvl="1"/>
            <a:endParaRPr lang="en-US" sz="1800" dirty="0"/>
          </a:p>
          <a:p>
            <a:pPr lvl="1"/>
            <a:r>
              <a:rPr lang="en-US" sz="1800" dirty="0"/>
              <a:t>Nearvis_4 = near vision in logarithmic units (center point is 20/20 vision = .4)</a:t>
            </a:r>
          </a:p>
          <a:p>
            <a:pPr lvl="2"/>
            <a:r>
              <a:rPr lang="en-US" sz="1600" dirty="0"/>
              <a:t>Higher scores = worse vision</a:t>
            </a:r>
          </a:p>
          <a:p>
            <a:endParaRPr lang="en-US" sz="2400" dirty="0"/>
          </a:p>
          <a:p>
            <a:r>
              <a:rPr lang="en-US" sz="2400" u="sng" dirty="0"/>
              <a:t>Our goal:</a:t>
            </a:r>
            <a:r>
              <a:rPr lang="en-US" sz="2400" dirty="0"/>
              <a:t> to predict reaction time across all quantiles to see if age, near vision, or their interaction have an effect</a:t>
            </a:r>
          </a:p>
          <a:p>
            <a:pPr lvl="1"/>
            <a:r>
              <a:rPr lang="en-US" sz="1800" dirty="0"/>
              <a:t>In aging literature there is a debate about where slowing in reaction time happens: whether it is a general shift or it is more spread out</a:t>
            </a:r>
          </a:p>
          <a:p>
            <a:pPr lvl="1"/>
            <a:endParaRPr lang="en-US" sz="1800" dirty="0"/>
          </a:p>
          <a:p>
            <a:r>
              <a:rPr lang="en-US" sz="2400" u="sng" dirty="0"/>
              <a:t>Our process:</a:t>
            </a:r>
            <a:r>
              <a:rPr lang="en-US" sz="2400" dirty="0"/>
              <a:t> we will first fit (estimate) a least squares GLM and then use the quantile approach to investigate these data</a:t>
            </a:r>
            <a:endParaRPr lang="en-US" sz="2400" u="sng" dirty="0"/>
          </a:p>
          <a:p>
            <a:endParaRPr lang="en-US" sz="2400" dirty="0"/>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263775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Why Estimation is Important</a:t>
            </a:r>
          </a:p>
        </p:txBody>
      </p:sp>
      <p:sp>
        <p:nvSpPr>
          <p:cNvPr id="7" name="Content Placeholder 6"/>
          <p:cNvSpPr>
            <a:spLocks noGrp="1"/>
          </p:cNvSpPr>
          <p:nvPr>
            <p:ph idx="1"/>
          </p:nvPr>
        </p:nvSpPr>
        <p:spPr/>
        <p:txBody>
          <a:bodyPr>
            <a:normAutofit fontScale="92500"/>
          </a:bodyPr>
          <a:lstStyle/>
          <a:p>
            <a:r>
              <a:rPr lang="en-US" dirty="0"/>
              <a:t>In “applied” statistics courses, estimation is not discussed very frequently</a:t>
            </a:r>
          </a:p>
          <a:p>
            <a:pPr lvl="1"/>
            <a:r>
              <a:rPr lang="en-US" dirty="0"/>
              <a:t>Can be very technical…very intimidating </a:t>
            </a:r>
          </a:p>
          <a:p>
            <a:pPr lvl="1"/>
            <a:endParaRPr lang="en-US" dirty="0"/>
          </a:p>
          <a:p>
            <a:r>
              <a:rPr lang="en-US" dirty="0"/>
              <a:t>Estimation is of critical importance</a:t>
            </a:r>
          </a:p>
          <a:p>
            <a:pPr lvl="1"/>
            <a:r>
              <a:rPr lang="en-US" dirty="0"/>
              <a:t>Quality and validity of estimates (and of inferences made from them) depends on how they were obtained </a:t>
            </a:r>
          </a:p>
          <a:p>
            <a:pPr lvl="1"/>
            <a:r>
              <a:rPr lang="en-US" dirty="0"/>
              <a:t>New estimation methods appear from time to time and get widespread use without anyone asking whether or not they are any good</a:t>
            </a:r>
          </a:p>
          <a:p>
            <a:endParaRPr lang="en-US" dirty="0"/>
          </a:p>
          <a:p>
            <a:r>
              <a:rPr lang="en-US" dirty="0"/>
              <a:t>Consider an absurd example:</a:t>
            </a:r>
          </a:p>
          <a:p>
            <a:pPr lvl="1"/>
            <a:r>
              <a:rPr lang="en-US" dirty="0"/>
              <a:t>I say the mean for IQ should be 20 – just from what I feel</a:t>
            </a:r>
          </a:p>
          <a:p>
            <a:pPr lvl="1"/>
            <a:r>
              <a:rPr lang="en-US" dirty="0"/>
              <a:t>Do you believe me? Do you feel like reporting this result?</a:t>
            </a:r>
          </a:p>
          <a:p>
            <a:pPr lvl="2"/>
            <a:r>
              <a:rPr lang="en-US" dirty="0"/>
              <a:t>Estimators need a basis in reality (in statistical theory)</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889783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First: Least Squares Estimates</a:t>
            </a:r>
          </a:p>
        </p:txBody>
      </p:sp>
      <p:sp>
        <p:nvSpPr>
          <p:cNvPr id="3" name="Content Placeholder 2"/>
          <p:cNvSpPr>
            <a:spLocks noGrp="1"/>
          </p:cNvSpPr>
          <p:nvPr>
            <p:ph idx="1"/>
          </p:nvPr>
        </p:nvSpPr>
        <p:spPr/>
        <p:txBody>
          <a:bodyPr>
            <a:normAutofit fontScale="92500" lnSpcReduction="20000"/>
          </a:bodyPr>
          <a:lstStyle/>
          <a:p>
            <a:r>
              <a:rPr lang="en-US" dirty="0"/>
              <a:t>We first analyze these data using PROC GLM:</a:t>
            </a:r>
          </a:p>
          <a:p>
            <a:endParaRPr lang="en-US" dirty="0"/>
          </a:p>
          <a:p>
            <a:endParaRPr lang="en-US" dirty="0"/>
          </a:p>
          <a:p>
            <a:endParaRPr lang="en-US" dirty="0"/>
          </a:p>
          <a:p>
            <a:r>
              <a:rPr lang="en-US" dirty="0"/>
              <a:t>Here were our results:</a:t>
            </a:r>
          </a:p>
          <a:p>
            <a:endParaRPr lang="en-US" dirty="0"/>
          </a:p>
          <a:p>
            <a:endParaRPr lang="en-US" dirty="0"/>
          </a:p>
          <a:p>
            <a:endParaRPr lang="en-US" dirty="0"/>
          </a:p>
          <a:p>
            <a:endParaRPr lang="en-US" dirty="0"/>
          </a:p>
          <a:p>
            <a:endParaRPr lang="en-US" dirty="0"/>
          </a:p>
          <a:p>
            <a:r>
              <a:rPr lang="en-US" dirty="0"/>
              <a:t>From this we *would* conclude that:</a:t>
            </a:r>
          </a:p>
          <a:p>
            <a:pPr lvl="1"/>
            <a:r>
              <a:rPr lang="en-US" dirty="0"/>
              <a:t>There was no age by near vision interaction</a:t>
            </a:r>
          </a:p>
          <a:p>
            <a:pPr lvl="1"/>
            <a:r>
              <a:rPr lang="en-US" dirty="0"/>
              <a:t>There was no simple </a:t>
            </a:r>
            <a:r>
              <a:rPr lang="en-US" b="1" dirty="0"/>
              <a:t>(conditional) </a:t>
            </a:r>
            <a:r>
              <a:rPr lang="en-US" dirty="0"/>
              <a:t>near vision main effect</a:t>
            </a:r>
          </a:p>
          <a:p>
            <a:pPr lvl="1"/>
            <a:r>
              <a:rPr lang="en-US" dirty="0"/>
              <a:t>As age increased, the </a:t>
            </a:r>
            <a:r>
              <a:rPr lang="en-US" b="1" dirty="0"/>
              <a:t>conditional mean</a:t>
            </a:r>
            <a:r>
              <a:rPr lang="en-US" dirty="0"/>
              <a:t> response time also increased</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30</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371600"/>
            <a:ext cx="751217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200400"/>
            <a:ext cx="548640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3045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But…What About *THESE GUYS* (in residuals)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9014" y="2311488"/>
            <a:ext cx="5842000" cy="4381500"/>
          </a:xfrm>
        </p:spPr>
      </p:pic>
      <p:sp>
        <p:nvSpPr>
          <p:cNvPr id="3" name="Footer Placeholder 2"/>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31</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762001"/>
            <a:ext cx="4470400" cy="3352800"/>
          </a:xfrm>
          <a:prstGeom prst="rect">
            <a:avLst/>
          </a:prstGeom>
        </p:spPr>
      </p:pic>
      <p:sp>
        <p:nvSpPr>
          <p:cNvPr id="7" name="TextBox 6"/>
          <p:cNvSpPr txBox="1"/>
          <p:nvPr/>
        </p:nvSpPr>
        <p:spPr>
          <a:xfrm>
            <a:off x="5943600" y="1295400"/>
            <a:ext cx="1676400" cy="369332"/>
          </a:xfrm>
          <a:prstGeom prst="rect">
            <a:avLst/>
          </a:prstGeom>
          <a:noFill/>
        </p:spPr>
        <p:txBody>
          <a:bodyPr wrap="square" rtlCol="0">
            <a:spAutoFit/>
          </a:bodyPr>
          <a:lstStyle/>
          <a:p>
            <a:r>
              <a:rPr lang="en-US" dirty="0"/>
              <a:t>THESE GUYS</a:t>
            </a:r>
          </a:p>
        </p:txBody>
      </p:sp>
      <p:cxnSp>
        <p:nvCxnSpPr>
          <p:cNvPr id="9" name="Straight Arrow Connector 8"/>
          <p:cNvCxnSpPr>
            <a:stCxn id="7" idx="1"/>
          </p:cNvCxnSpPr>
          <p:nvPr/>
        </p:nvCxnSpPr>
        <p:spPr bwMode="auto">
          <a:xfrm flipH="1" flipV="1">
            <a:off x="4495800" y="1143000"/>
            <a:ext cx="1447800" cy="337066"/>
          </a:xfrm>
          <a:prstGeom prst="straightConnector1">
            <a:avLst/>
          </a:prstGeom>
          <a:noFill/>
          <a:ln w="38100" cap="flat" cmpd="sng" algn="ctr">
            <a:solidFill>
              <a:srgbClr val="FF4B00"/>
            </a:solidFill>
            <a:prstDash val="solid"/>
            <a:round/>
            <a:headEnd type="none" w="med" len="med"/>
            <a:tailEnd type="arrow"/>
          </a:ln>
          <a:effectLst/>
        </p:spPr>
      </p:cxnSp>
      <p:cxnSp>
        <p:nvCxnSpPr>
          <p:cNvPr id="13" name="Straight Arrow Connector 12"/>
          <p:cNvCxnSpPr>
            <a:stCxn id="7" idx="2"/>
          </p:cNvCxnSpPr>
          <p:nvPr/>
        </p:nvCxnSpPr>
        <p:spPr bwMode="auto">
          <a:xfrm>
            <a:off x="6781800" y="1664732"/>
            <a:ext cx="1676400" cy="4355068"/>
          </a:xfrm>
          <a:prstGeom prst="straightConnector1">
            <a:avLst/>
          </a:prstGeom>
          <a:noFill/>
          <a:ln w="38100" cap="flat" cmpd="sng" algn="ctr">
            <a:solidFill>
              <a:srgbClr val="FF4B00"/>
            </a:solidFill>
            <a:prstDash val="solid"/>
            <a:round/>
            <a:headEnd type="none" w="med" len="med"/>
            <a:tailEnd type="arrow"/>
          </a:ln>
          <a:effectLst/>
        </p:spPr>
      </p:cxnSp>
    </p:spTree>
    <p:extLst>
      <p:ext uri="{BB962C8B-B14F-4D97-AF65-F5344CB8AC3E}">
        <p14:creationId xmlns:p14="http://schemas.microsoft.com/office/powerpoint/2010/main" val="382950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From Least Squares to Quantiles </a:t>
            </a:r>
          </a:p>
        </p:txBody>
      </p:sp>
      <p:sp>
        <p:nvSpPr>
          <p:cNvPr id="3" name="Content Placeholder 2"/>
          <p:cNvSpPr>
            <a:spLocks noGrp="1"/>
          </p:cNvSpPr>
          <p:nvPr>
            <p:ph idx="1"/>
          </p:nvPr>
        </p:nvSpPr>
        <p:spPr/>
        <p:txBody>
          <a:bodyPr>
            <a:normAutofit/>
          </a:bodyPr>
          <a:lstStyle/>
          <a:p>
            <a:r>
              <a:rPr lang="en-US" sz="2400" dirty="0"/>
              <a:t>Next, we will subject these data to a quantile analysis using </a:t>
            </a:r>
            <a:br>
              <a:rPr lang="en-US" sz="2400" dirty="0"/>
            </a:br>
            <a:r>
              <a:rPr lang="en-US" sz="2400" dirty="0"/>
              <a:t>PROC QUANTREG</a:t>
            </a:r>
          </a:p>
          <a:p>
            <a:endParaRPr lang="en-US" sz="2400" dirty="0"/>
          </a:p>
          <a:p>
            <a:endParaRPr lang="en-US" sz="2400" dirty="0"/>
          </a:p>
          <a:p>
            <a:pPr lvl="1"/>
            <a:r>
              <a:rPr lang="en-US" sz="1800" dirty="0"/>
              <a:t>QUANTILE = PROCESS literally tries every quantile possible for these data</a:t>
            </a:r>
          </a:p>
          <a:p>
            <a:pPr lvl="1"/>
            <a:r>
              <a:rPr lang="en-US" sz="1800" dirty="0"/>
              <a:t>SEED = 8675309 </a:t>
            </a:r>
            <a:r>
              <a:rPr lang="en-US" sz="1800" dirty="0">
                <a:hlinkClick r:id="rId3"/>
              </a:rPr>
              <a:t>http://www.youtube.com/watch?v=FkpGQUflBwU</a:t>
            </a:r>
            <a:endParaRPr lang="en-US" sz="1800" dirty="0"/>
          </a:p>
          <a:p>
            <a:pPr lvl="2"/>
            <a:r>
              <a:rPr lang="en-US" sz="1600" dirty="0"/>
              <a:t>Keeps the CIs the same</a:t>
            </a:r>
          </a:p>
          <a:p>
            <a:pPr marL="630238" lvl="1" indent="0">
              <a:buNone/>
            </a:pPr>
            <a:endParaRPr lang="en-US" sz="2000" dirty="0"/>
          </a:p>
          <a:p>
            <a:pPr marL="630238" lvl="1" indent="0">
              <a:buNone/>
            </a:pPr>
            <a:endParaRPr lang="en-US" sz="2000" dirty="0"/>
          </a:p>
          <a:p>
            <a:pPr marL="0" indent="0">
              <a:buNone/>
            </a:pPr>
            <a:endParaRPr lang="en-US" sz="2800" dirty="0"/>
          </a:p>
          <a:p>
            <a:endParaRPr lang="en-US" sz="2800" dirty="0"/>
          </a:p>
        </p:txBody>
      </p:sp>
      <p:sp>
        <p:nvSpPr>
          <p:cNvPr id="5" name="Footer Placeholder 4"/>
          <p:cNvSpPr>
            <a:spLocks noGrp="1"/>
          </p:cNvSpPr>
          <p:nvPr>
            <p:ph type="ftr" sz="quarter" idx="10"/>
          </p:nvPr>
        </p:nvSpPr>
        <p:spPr/>
        <p:txBody>
          <a:bodyPr/>
          <a:lstStyle/>
          <a:p>
            <a:r>
              <a:rPr lang="en-US"/>
              <a:t>EPSY 905: Least Squares Estimation</a:t>
            </a:r>
          </a:p>
        </p:txBody>
      </p:sp>
      <p:sp>
        <p:nvSpPr>
          <p:cNvPr id="6" name="Slide Number Placeholder 5"/>
          <p:cNvSpPr>
            <a:spLocks noGrp="1"/>
          </p:cNvSpPr>
          <p:nvPr>
            <p:ph type="sldNum" sz="quarter" idx="11"/>
          </p:nvPr>
        </p:nvSpPr>
        <p:spPr/>
        <p:txBody>
          <a:bodyPr/>
          <a:lstStyle/>
          <a:p>
            <a:fld id="{B6F15528-21DE-4FAA-801E-634DDDAF4B2B}" type="slidenum">
              <a:rPr lang="en-US" smtClean="0"/>
              <a:pPr/>
              <a:t>32</a:t>
            </a:fld>
            <a:endParaRPr lang="en-US"/>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752600"/>
            <a:ext cx="7848600" cy="534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3600" y="3428999"/>
            <a:ext cx="4430836" cy="3323127"/>
          </a:xfrm>
          <a:prstGeom prst="rect">
            <a:avLst/>
          </a:prstGeom>
        </p:spPr>
      </p:pic>
    </p:spTree>
    <p:extLst>
      <p:ext uri="{BB962C8B-B14F-4D97-AF65-F5344CB8AC3E}">
        <p14:creationId xmlns:p14="http://schemas.microsoft.com/office/powerpoint/2010/main" val="7469804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Interpreting Quantile Regression Results </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Footer Placeholder 5"/>
          <p:cNvSpPr>
            <a:spLocks noGrp="1"/>
          </p:cNvSpPr>
          <p:nvPr>
            <p:ph type="ftr" sz="quarter" idx="10"/>
          </p:nvPr>
        </p:nvSpPr>
        <p:spPr/>
        <p:txBody>
          <a:bodyPr/>
          <a:lstStyle/>
          <a:p>
            <a:r>
              <a:rPr lang="en-US"/>
              <a:t>EPSY 905: Least Squares Estimation</a:t>
            </a:r>
          </a:p>
        </p:txBody>
      </p:sp>
      <p:sp>
        <p:nvSpPr>
          <p:cNvPr id="9" name="Slide Number Placeholder 8"/>
          <p:cNvSpPr>
            <a:spLocks noGrp="1"/>
          </p:cNvSpPr>
          <p:nvPr>
            <p:ph type="sldNum" sz="quarter" idx="11"/>
          </p:nvPr>
        </p:nvSpPr>
        <p:spPr/>
        <p:txBody>
          <a:bodyPr/>
          <a:lstStyle/>
          <a:p>
            <a:fld id="{B6F15528-21DE-4FAA-801E-634DDDAF4B2B}" type="slidenum">
              <a:rPr lang="en-US" smtClean="0"/>
              <a:pPr/>
              <a:t>33</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207" y="914400"/>
            <a:ext cx="4430836" cy="3323127"/>
          </a:xfrm>
          <a:prstGeom prst="rect">
            <a:avLst/>
          </a:prstGeom>
        </p:spPr>
      </p:pic>
      <p:sp>
        <p:nvSpPr>
          <p:cNvPr id="5" name="TextBox 4"/>
          <p:cNvSpPr txBox="1"/>
          <p:nvPr/>
        </p:nvSpPr>
        <p:spPr>
          <a:xfrm>
            <a:off x="5181600" y="1138687"/>
            <a:ext cx="3505200" cy="646331"/>
          </a:xfrm>
          <a:prstGeom prst="rect">
            <a:avLst/>
          </a:prstGeom>
          <a:noFill/>
          <a:ln w="38100">
            <a:solidFill>
              <a:schemeClr val="accent1"/>
            </a:solidFill>
          </a:ln>
        </p:spPr>
        <p:txBody>
          <a:bodyPr wrap="square" rtlCol="0">
            <a:spAutoFit/>
          </a:bodyPr>
          <a:lstStyle/>
          <a:p>
            <a:r>
              <a:rPr lang="en-US" dirty="0"/>
              <a:t>Interaction is significant for quantiles between .25ish and .4</a:t>
            </a:r>
          </a:p>
        </p:txBody>
      </p:sp>
      <p:cxnSp>
        <p:nvCxnSpPr>
          <p:cNvPr id="7" name="Straight Arrow Connector 6"/>
          <p:cNvCxnSpPr/>
          <p:nvPr/>
        </p:nvCxnSpPr>
        <p:spPr bwMode="auto">
          <a:xfrm flipH="1">
            <a:off x="3352800" y="1785018"/>
            <a:ext cx="2895600" cy="1415382"/>
          </a:xfrm>
          <a:prstGeom prst="straightConnector1">
            <a:avLst/>
          </a:prstGeom>
          <a:noFill/>
          <a:ln w="38100" cap="flat" cmpd="sng" algn="ctr">
            <a:solidFill>
              <a:schemeClr val="accent1"/>
            </a:solidFill>
            <a:prstDash val="solid"/>
            <a:round/>
            <a:headEnd type="none" w="med" len="med"/>
            <a:tailEnd type="arrow"/>
          </a:ln>
          <a:effectLst/>
        </p:spPr>
      </p:cxnSp>
      <p:sp>
        <p:nvSpPr>
          <p:cNvPr id="8" name="TextBox 7"/>
          <p:cNvSpPr txBox="1"/>
          <p:nvPr/>
        </p:nvSpPr>
        <p:spPr>
          <a:xfrm>
            <a:off x="5181600" y="3200400"/>
            <a:ext cx="3505200" cy="1477328"/>
          </a:xfrm>
          <a:prstGeom prst="rect">
            <a:avLst/>
          </a:prstGeom>
          <a:noFill/>
          <a:ln w="38100">
            <a:solidFill>
              <a:schemeClr val="accent1"/>
            </a:solidFill>
          </a:ln>
        </p:spPr>
        <p:txBody>
          <a:bodyPr wrap="square" rtlCol="0">
            <a:spAutoFit/>
          </a:bodyPr>
          <a:lstStyle/>
          <a:p>
            <a:r>
              <a:rPr lang="en-US" dirty="0"/>
              <a:t>Main Effect of Age: Significant across all quantiles</a:t>
            </a:r>
          </a:p>
          <a:p>
            <a:pPr marL="285750" indent="-285750">
              <a:buFont typeface="Arial" pitchFamily="34" charset="0"/>
              <a:buChar char="•"/>
            </a:pPr>
            <a:r>
              <a:rPr lang="en-US" dirty="0"/>
              <a:t>BUT INTERPRETATION CHANGES DEPENDING ON SIGNIFICANCE OF INTERACTION</a:t>
            </a:r>
          </a:p>
        </p:txBody>
      </p:sp>
      <p:cxnSp>
        <p:nvCxnSpPr>
          <p:cNvPr id="10" name="Straight Arrow Connector 9"/>
          <p:cNvCxnSpPr/>
          <p:nvPr/>
        </p:nvCxnSpPr>
        <p:spPr bwMode="auto">
          <a:xfrm flipH="1" flipV="1">
            <a:off x="3886200" y="1981200"/>
            <a:ext cx="2819400" cy="1219200"/>
          </a:xfrm>
          <a:prstGeom prst="straightConnector1">
            <a:avLst/>
          </a:prstGeom>
          <a:noFill/>
          <a:ln w="38100" cap="flat" cmpd="sng" algn="ctr">
            <a:solidFill>
              <a:schemeClr val="accent1"/>
            </a:solidFill>
            <a:prstDash val="solid"/>
            <a:round/>
            <a:headEnd type="none" w="med" len="med"/>
            <a:tailEnd type="arrow"/>
          </a:ln>
          <a:effectLst/>
        </p:spPr>
      </p:cxnSp>
      <p:sp>
        <p:nvSpPr>
          <p:cNvPr id="11" name="TextBox 10"/>
          <p:cNvSpPr txBox="1"/>
          <p:nvPr/>
        </p:nvSpPr>
        <p:spPr>
          <a:xfrm>
            <a:off x="304800" y="4830128"/>
            <a:ext cx="4138843" cy="1477328"/>
          </a:xfrm>
          <a:prstGeom prst="rect">
            <a:avLst/>
          </a:prstGeom>
          <a:noFill/>
          <a:ln w="38100">
            <a:solidFill>
              <a:schemeClr val="accent1"/>
            </a:solidFill>
          </a:ln>
        </p:spPr>
        <p:txBody>
          <a:bodyPr wrap="square" rtlCol="0">
            <a:spAutoFit/>
          </a:bodyPr>
          <a:lstStyle/>
          <a:p>
            <a:r>
              <a:rPr lang="en-US" dirty="0"/>
              <a:t>Main Effect of Near Vision: </a:t>
            </a:r>
            <a:br>
              <a:rPr lang="en-US" dirty="0"/>
            </a:br>
            <a:r>
              <a:rPr lang="en-US" dirty="0"/>
              <a:t>Significant across all some lower quantiles</a:t>
            </a:r>
          </a:p>
          <a:p>
            <a:pPr marL="285750" indent="-285750">
              <a:buFont typeface="Arial" pitchFamily="34" charset="0"/>
              <a:buChar char="•"/>
            </a:pPr>
            <a:r>
              <a:rPr lang="en-US" dirty="0"/>
              <a:t>BUT INTERPRETATION CHANGES DEPENDING ON SIGNIFICANCE </a:t>
            </a:r>
            <a:br>
              <a:rPr lang="en-US" dirty="0"/>
            </a:br>
            <a:r>
              <a:rPr lang="en-US" dirty="0"/>
              <a:t>OF INTERACTION</a:t>
            </a:r>
          </a:p>
        </p:txBody>
      </p:sp>
      <p:cxnSp>
        <p:nvCxnSpPr>
          <p:cNvPr id="13" name="Straight Arrow Connector 12"/>
          <p:cNvCxnSpPr/>
          <p:nvPr/>
        </p:nvCxnSpPr>
        <p:spPr bwMode="auto">
          <a:xfrm flipH="1" flipV="1">
            <a:off x="800101" y="3352800"/>
            <a:ext cx="190500" cy="1477328"/>
          </a:xfrm>
          <a:prstGeom prst="straightConnector1">
            <a:avLst/>
          </a:prstGeom>
          <a:noFill/>
          <a:ln w="38100" cap="flat" cmpd="sng" algn="ctr">
            <a:solidFill>
              <a:schemeClr val="accent1"/>
            </a:solidFill>
            <a:prstDash val="solid"/>
            <a:round/>
            <a:headEnd type="none" w="med" len="med"/>
            <a:tailEnd type="arrow"/>
          </a:ln>
          <a:effectLst/>
        </p:spPr>
      </p:cxnSp>
      <p:cxnSp>
        <p:nvCxnSpPr>
          <p:cNvPr id="15" name="Straight Arrow Connector 14"/>
          <p:cNvCxnSpPr/>
          <p:nvPr/>
        </p:nvCxnSpPr>
        <p:spPr bwMode="auto">
          <a:xfrm flipH="1" flipV="1">
            <a:off x="1130060" y="3355675"/>
            <a:ext cx="241541" cy="1474453"/>
          </a:xfrm>
          <a:prstGeom prst="straightConnector1">
            <a:avLst/>
          </a:prstGeom>
          <a:noFill/>
          <a:ln w="38100" cap="flat" cmpd="sng" algn="ctr">
            <a:solidFill>
              <a:schemeClr val="accent1"/>
            </a:solidFill>
            <a:prstDash val="solid"/>
            <a:round/>
            <a:headEnd type="none" w="med" len="med"/>
            <a:tailEnd type="arrow"/>
          </a:ln>
          <a:effectLst/>
        </p:spPr>
      </p:cxnSp>
    </p:spTree>
    <p:extLst>
      <p:ext uri="{BB962C8B-B14F-4D97-AF65-F5344CB8AC3E}">
        <p14:creationId xmlns:p14="http://schemas.microsoft.com/office/powerpoint/2010/main" val="35301182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Upon Further Review: For Specific Quantiles</a:t>
            </a:r>
          </a:p>
        </p:txBody>
      </p:sp>
      <p:sp>
        <p:nvSpPr>
          <p:cNvPr id="3" name="Content Placeholder 2"/>
          <p:cNvSpPr>
            <a:spLocks noGrp="1"/>
          </p:cNvSpPr>
          <p:nvPr>
            <p:ph idx="1"/>
          </p:nvPr>
        </p:nvSpPr>
        <p:spPr/>
        <p:txBody>
          <a:bodyPr>
            <a:normAutofit/>
          </a:bodyPr>
          <a:lstStyle/>
          <a:p>
            <a:r>
              <a:rPr lang="en-US" sz="2400" dirty="0"/>
              <a:t>PROC QUANTREG can give specific parameter estimates for any quantile, allowing for the same linear model interpretation for any part of the </a:t>
            </a:r>
            <a:r>
              <a:rPr lang="en-US" sz="2400" b="1" dirty="0"/>
              <a:t>conditional distribution of the response variable (DV)</a:t>
            </a:r>
          </a:p>
          <a:p>
            <a:pPr lvl="1"/>
            <a:r>
              <a:rPr lang="en-US" sz="1800" dirty="0"/>
              <a:t>Interactions and main effects run the world</a:t>
            </a:r>
          </a:p>
          <a:p>
            <a:pPr lvl="1"/>
            <a:endParaRPr lang="en-US" sz="1800" dirty="0"/>
          </a:p>
          <a:p>
            <a:pPr lvl="1"/>
            <a:endParaRPr lang="en-US" sz="1800" dirty="0"/>
          </a:p>
          <a:p>
            <a:pPr lvl="1"/>
            <a:endParaRPr lang="en-US" sz="1800" dirty="0"/>
          </a:p>
          <a:p>
            <a:r>
              <a:rPr lang="en-US" sz="2400" dirty="0"/>
              <a:t>We will inspect the results from quantiles .25, .50, and .75</a:t>
            </a:r>
          </a:p>
          <a:p>
            <a:endParaRPr lang="en-US" sz="2400" dirty="0"/>
          </a:p>
          <a:p>
            <a:endParaRPr lang="en-US" sz="2400" dirty="0"/>
          </a:p>
          <a:p>
            <a:pPr lvl="1"/>
            <a:endParaRPr lang="en-US" sz="1800" dirty="0"/>
          </a:p>
          <a:p>
            <a:endParaRPr lang="en-US" sz="2400" dirty="0"/>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34</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62200"/>
            <a:ext cx="8686800" cy="615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856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from Quantile .25 (FAST PEOPLE)</a:t>
            </a:r>
          </a:p>
        </p:txBody>
      </p:sp>
      <p:sp>
        <p:nvSpPr>
          <p:cNvPr id="3" name="Content Placeholder 2"/>
          <p:cNvSpPr>
            <a:spLocks noGrp="1"/>
          </p:cNvSpPr>
          <p:nvPr>
            <p:ph idx="1"/>
          </p:nvPr>
        </p:nvSpPr>
        <p:spPr/>
        <p:txBody>
          <a:bodyPr>
            <a:normAutofit lnSpcReduction="10000"/>
          </a:bodyPr>
          <a:lstStyle/>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Intercept: predicted value for 25</a:t>
            </a:r>
            <a:r>
              <a:rPr lang="en-US" sz="2400" baseline="30000" dirty="0"/>
              <a:t>th</a:t>
            </a:r>
            <a:r>
              <a:rPr lang="en-US" sz="2400" dirty="0"/>
              <a:t> percentile of reaction time for when age is 65 and near vision is perfect</a:t>
            </a:r>
          </a:p>
          <a:p>
            <a:r>
              <a:rPr lang="en-US" sz="2400" dirty="0"/>
              <a:t>Age65: increase in predicted value for 25</a:t>
            </a:r>
            <a:r>
              <a:rPr lang="en-US" sz="2400" baseline="30000" dirty="0"/>
              <a:t>th</a:t>
            </a:r>
            <a:r>
              <a:rPr lang="en-US" sz="2400" dirty="0"/>
              <a:t> percentile of reaction time for every year of age </a:t>
            </a:r>
            <a:r>
              <a:rPr lang="en-US" sz="2400" b="1" dirty="0"/>
              <a:t>when near vision is perfect</a:t>
            </a:r>
            <a:endParaRPr lang="en-US" sz="2400" dirty="0"/>
          </a:p>
          <a:p>
            <a:r>
              <a:rPr lang="en-US" sz="2400" dirty="0"/>
              <a:t>Nearvis_4: increase in predicted value of 25</a:t>
            </a:r>
            <a:r>
              <a:rPr lang="en-US" sz="2400" baseline="30000" dirty="0"/>
              <a:t>th</a:t>
            </a:r>
            <a:r>
              <a:rPr lang="en-US" sz="2400" dirty="0"/>
              <a:t> percentile of reaction time for every one-unit decrease in near vision</a:t>
            </a:r>
            <a:r>
              <a:rPr lang="en-US" sz="2400" b="1" dirty="0"/>
              <a:t> when age is 65</a:t>
            </a:r>
            <a:endParaRPr lang="en-US" sz="2400" dirty="0"/>
          </a:p>
          <a:p>
            <a:r>
              <a:rPr lang="en-US" sz="2400" dirty="0"/>
              <a:t>Age65*Nearvis_4: increase in the effect of age on the 25</a:t>
            </a:r>
            <a:r>
              <a:rPr lang="en-US" sz="2400" baseline="30000" dirty="0"/>
              <a:t>th</a:t>
            </a:r>
            <a:r>
              <a:rPr lang="en-US" sz="2400" dirty="0"/>
              <a:t> percentile per unit increase in near vision </a:t>
            </a:r>
            <a:r>
              <a:rPr lang="en-US" sz="2400" b="1" dirty="0"/>
              <a:t>–or– </a:t>
            </a:r>
            <a:r>
              <a:rPr lang="en-US" sz="2400" dirty="0"/>
              <a:t>increase in the effect of near vision per year increase in age</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35</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6955"/>
            <a:ext cx="779145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511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from Quantile .5 (MIDDLE SPEED PEOPLE)</a:t>
            </a:r>
          </a:p>
        </p:txBody>
      </p:sp>
      <p:sp>
        <p:nvSpPr>
          <p:cNvPr id="3" name="Content Placeholder 2"/>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r>
              <a:rPr lang="en-US" dirty="0"/>
              <a:t>Intercept: predicted value for 50</a:t>
            </a:r>
            <a:r>
              <a:rPr lang="en-US" baseline="30000" dirty="0"/>
              <a:t>th</a:t>
            </a:r>
            <a:r>
              <a:rPr lang="en-US" dirty="0"/>
              <a:t> percentile of reaction time for when age is 65 and near vision is perfect</a:t>
            </a:r>
          </a:p>
          <a:p>
            <a:r>
              <a:rPr lang="en-US" dirty="0"/>
              <a:t>Age65: increase in predicted value for 50</a:t>
            </a:r>
            <a:r>
              <a:rPr lang="en-US" baseline="30000" dirty="0"/>
              <a:t>th</a:t>
            </a:r>
            <a:r>
              <a:rPr lang="en-US" dirty="0"/>
              <a:t> percentile of reaction time for every year of age </a:t>
            </a:r>
            <a:r>
              <a:rPr lang="en-US" b="1" dirty="0"/>
              <a:t>when near vision is perfect</a:t>
            </a:r>
            <a:endParaRPr lang="en-US" dirty="0"/>
          </a:p>
          <a:p>
            <a:r>
              <a:rPr lang="en-US" dirty="0"/>
              <a:t>Nearvis_4: increase in predicted value of 50</a:t>
            </a:r>
            <a:r>
              <a:rPr lang="en-US" baseline="30000" dirty="0"/>
              <a:t>th</a:t>
            </a:r>
            <a:r>
              <a:rPr lang="en-US" dirty="0"/>
              <a:t> percentile of reaction time for every one-unit decrease in near vision</a:t>
            </a:r>
            <a:r>
              <a:rPr lang="en-US" b="1" dirty="0"/>
              <a:t> when age is 65</a:t>
            </a:r>
            <a:endParaRPr lang="en-US" dirty="0"/>
          </a:p>
          <a:p>
            <a:r>
              <a:rPr lang="en-US" dirty="0"/>
              <a:t>Age65*Nearvis_4: increase in the effect of age on the 50</a:t>
            </a:r>
            <a:r>
              <a:rPr lang="en-US" baseline="30000" dirty="0"/>
              <a:t>th</a:t>
            </a:r>
            <a:r>
              <a:rPr lang="en-US" dirty="0"/>
              <a:t> percentile per unit increase in near vision </a:t>
            </a:r>
            <a:r>
              <a:rPr lang="en-US" b="1" dirty="0"/>
              <a:t>–or– </a:t>
            </a:r>
            <a:r>
              <a:rPr lang="en-US" dirty="0"/>
              <a:t>increase in the effect of near vision per year increase in age</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36</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0"/>
            <a:ext cx="77343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573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Results from Quantile .75 (SLOW PEOPLE)</a:t>
            </a:r>
          </a:p>
        </p:txBody>
      </p:sp>
      <p:sp>
        <p:nvSpPr>
          <p:cNvPr id="3" name="Content Placeholder 2"/>
          <p:cNvSpPr>
            <a:spLocks noGrp="1"/>
          </p:cNvSpPr>
          <p:nvPr>
            <p:ph idx="1"/>
          </p:nvPr>
        </p:nvSpPr>
        <p:spPr/>
        <p:txBody>
          <a:bodyPr>
            <a:normAutofit fontScale="77500" lnSpcReduction="20000"/>
          </a:bodyPr>
          <a:lstStyle/>
          <a:p>
            <a:endParaRPr lang="en-US" dirty="0"/>
          </a:p>
          <a:p>
            <a:endParaRPr lang="en-US" dirty="0"/>
          </a:p>
          <a:p>
            <a:endParaRPr lang="en-US" dirty="0"/>
          </a:p>
          <a:p>
            <a:endParaRPr lang="en-US" dirty="0"/>
          </a:p>
          <a:p>
            <a:endParaRPr lang="en-US" dirty="0"/>
          </a:p>
          <a:p>
            <a:endParaRPr lang="en-US" dirty="0"/>
          </a:p>
          <a:p>
            <a:r>
              <a:rPr lang="en-US" dirty="0"/>
              <a:t>Intercept: predicted value for 75</a:t>
            </a:r>
            <a:r>
              <a:rPr lang="en-US" baseline="30000" dirty="0"/>
              <a:t>th</a:t>
            </a:r>
            <a:r>
              <a:rPr lang="en-US" dirty="0"/>
              <a:t> percentile of reaction time for when age is 65 and near vision is perfect</a:t>
            </a:r>
          </a:p>
          <a:p>
            <a:r>
              <a:rPr lang="en-US" dirty="0"/>
              <a:t>Age65: increase in predicted value for 75</a:t>
            </a:r>
            <a:r>
              <a:rPr lang="en-US" baseline="30000" dirty="0"/>
              <a:t>th</a:t>
            </a:r>
            <a:r>
              <a:rPr lang="en-US" dirty="0"/>
              <a:t> percentile of reaction time for every year of age </a:t>
            </a:r>
            <a:r>
              <a:rPr lang="en-US" b="1" dirty="0"/>
              <a:t>when near vision is perfect</a:t>
            </a:r>
            <a:endParaRPr lang="en-US" dirty="0"/>
          </a:p>
          <a:p>
            <a:r>
              <a:rPr lang="en-US" dirty="0"/>
              <a:t>Nearvis_4: increase in predicted value of 75</a:t>
            </a:r>
            <a:r>
              <a:rPr lang="en-US" baseline="30000" dirty="0"/>
              <a:t>th</a:t>
            </a:r>
            <a:r>
              <a:rPr lang="en-US" dirty="0"/>
              <a:t> percentile of reaction time for every one-unit decrease in near vision</a:t>
            </a:r>
            <a:r>
              <a:rPr lang="en-US" b="1" dirty="0"/>
              <a:t> when age is 65</a:t>
            </a:r>
            <a:endParaRPr lang="en-US" dirty="0"/>
          </a:p>
          <a:p>
            <a:r>
              <a:rPr lang="en-US" dirty="0"/>
              <a:t>Age65*Nearvis_4: increase in the effect of age on the 75</a:t>
            </a:r>
            <a:r>
              <a:rPr lang="en-US" baseline="30000" dirty="0"/>
              <a:t>th</a:t>
            </a:r>
            <a:r>
              <a:rPr lang="en-US" dirty="0"/>
              <a:t> percentile per unit increase in near vision </a:t>
            </a:r>
            <a:r>
              <a:rPr lang="en-US" b="1" dirty="0"/>
              <a:t>–or– </a:t>
            </a:r>
            <a:r>
              <a:rPr lang="en-US" dirty="0"/>
              <a:t>increase in the effect of near vision per year increase in age</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37</a:t>
            </a:fld>
            <a:endParaRPr lang="en-US"/>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762000"/>
            <a:ext cx="775335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6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Quantile Regression </a:t>
            </a:r>
            <a:br>
              <a:rPr lang="en-US" dirty="0"/>
            </a:br>
            <a:r>
              <a:rPr lang="en-US" dirty="0"/>
              <a:t>in Other Fields</a:t>
            </a:r>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EPSY 905: Least Squares Estimation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2590311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Quantile Regression Use in Other Fields: Weather</a:t>
            </a:r>
          </a:p>
        </p:txBody>
      </p:sp>
      <p:sp>
        <p:nvSpPr>
          <p:cNvPr id="3" name="Footer Placeholder 2"/>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39</a:t>
            </a:fld>
            <a:endParaRPr lang="en-US"/>
          </a:p>
        </p:txBody>
      </p:sp>
      <p:pic>
        <p:nvPicPr>
          <p:cNvPr id="7170" name="Picture 2" descr="http://www.spc.noaa.gov/wcm/torgraph-bi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763000" cy="5428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190407"/>
            <a:ext cx="4114800" cy="369332"/>
          </a:xfrm>
          <a:prstGeom prst="rect">
            <a:avLst/>
          </a:prstGeom>
          <a:noFill/>
        </p:spPr>
        <p:txBody>
          <a:bodyPr wrap="square" rtlCol="0">
            <a:spAutoFit/>
          </a:bodyPr>
          <a:lstStyle/>
          <a:p>
            <a:r>
              <a:rPr lang="en-US" dirty="0">
                <a:hlinkClick r:id="rId4"/>
              </a:rPr>
              <a:t>http://www.spc.noaa.gov/wcm/adj.html</a:t>
            </a:r>
            <a:endParaRPr lang="en-US" dirty="0"/>
          </a:p>
        </p:txBody>
      </p:sp>
    </p:spTree>
    <p:extLst>
      <p:ext uri="{BB962C8B-B14F-4D97-AF65-F5344CB8AC3E}">
        <p14:creationId xmlns:p14="http://schemas.microsoft.com/office/powerpoint/2010/main" val="1387354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Estimation Works (More or Less)</a:t>
            </a:r>
          </a:p>
        </p:txBody>
      </p:sp>
      <p:sp>
        <p:nvSpPr>
          <p:cNvPr id="3" name="Content Placeholder 2"/>
          <p:cNvSpPr>
            <a:spLocks noGrp="1"/>
          </p:cNvSpPr>
          <p:nvPr>
            <p:ph idx="1"/>
          </p:nvPr>
        </p:nvSpPr>
        <p:spPr/>
        <p:txBody>
          <a:bodyPr>
            <a:normAutofit fontScale="70000" lnSpcReduction="20000"/>
          </a:bodyPr>
          <a:lstStyle/>
          <a:p>
            <a:r>
              <a:rPr lang="en-US" dirty="0"/>
              <a:t>Most estimation routines do one of three things:</a:t>
            </a:r>
          </a:p>
          <a:p>
            <a:endParaRPr lang="en-US" dirty="0"/>
          </a:p>
          <a:p>
            <a:pPr marL="457200" indent="-457200">
              <a:buFont typeface="+mj-lt"/>
              <a:buAutoNum type="arabicPeriod"/>
            </a:pPr>
            <a:r>
              <a:rPr lang="en-US" b="1" u="sng" dirty="0"/>
              <a:t>Minimize Something:</a:t>
            </a:r>
            <a:r>
              <a:rPr lang="en-US" dirty="0"/>
              <a:t> Typically found with names that have “least” in the title. Forms of least squares include “Generalized”, “Ordinary”, “Weighted”, “Diagonally Weighted”, “WLSMV”, and “Iteratively Reweighted.” Typically the estimator of last resort…</a:t>
            </a:r>
          </a:p>
          <a:p>
            <a:pPr marL="457200" indent="-457200">
              <a:buFont typeface="+mj-lt"/>
              <a:buAutoNum type="arabicPeriod"/>
            </a:pPr>
            <a:endParaRPr lang="en-US" dirty="0"/>
          </a:p>
          <a:p>
            <a:pPr marL="457200" indent="-457200">
              <a:buFont typeface="+mj-lt"/>
              <a:buAutoNum type="arabicPeriod"/>
            </a:pPr>
            <a:r>
              <a:rPr lang="en-US" b="1" u="sng" dirty="0"/>
              <a:t>Maximize Something:</a:t>
            </a:r>
            <a:r>
              <a:rPr lang="en-US" dirty="0"/>
              <a:t> Typically found with names that have “maximum” in the title. Forms include “Maximum likelihood”, “ML”, “Residual Maximum Likelihood” (REML), “Robust ML”. Typically the gold standard of estimators (and next week we’ll see why).</a:t>
            </a:r>
            <a:endParaRPr lang="en-US" b="1" u="sng" dirty="0"/>
          </a:p>
          <a:p>
            <a:pPr marL="457200" indent="-457200">
              <a:buFont typeface="+mj-lt"/>
              <a:buAutoNum type="arabicPeriod"/>
            </a:pPr>
            <a:endParaRPr lang="en-US" dirty="0"/>
          </a:p>
          <a:p>
            <a:pPr marL="457200" indent="-457200">
              <a:buFont typeface="+mj-lt"/>
              <a:buAutoNum type="arabicPeriod"/>
            </a:pPr>
            <a:r>
              <a:rPr lang="en-US" b="1" u="sng" dirty="0"/>
              <a:t>Use Simulation to Sample from Something: </a:t>
            </a:r>
            <a:r>
              <a:rPr lang="en-US" dirty="0"/>
              <a:t>more recent advances in simulation use resampling techniques. Names include “Bayesian Markov Chain Monte Carlo”, “Gibbs Sampling”, “Metropolis Hastings”, “Metropolis Algorithm”, and “Monte Carlo”. Also used in combinatorics like bootstrapping. Used for complex models where ML is not available or for methods where prior values are needed.</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3241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Quantile Regression Use in Other Fields: Salaries</a:t>
            </a:r>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40</a:t>
            </a:fld>
            <a:endParaRPr lang="en-US"/>
          </a:p>
        </p:txBody>
      </p:sp>
      <p:pic>
        <p:nvPicPr>
          <p:cNvPr id="8194" name="Picture 2" descr="http://support.sas.com/documentation/cdl/en/statug/63962/HTML/default/images/salary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94981"/>
            <a:ext cx="7620000" cy="5707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99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Wrapping UP</a:t>
            </a:r>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EPSY 905: Least Squares Estimation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4064285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Wrapping Up</a:t>
            </a:r>
          </a:p>
        </p:txBody>
      </p:sp>
      <p:sp>
        <p:nvSpPr>
          <p:cNvPr id="3" name="Content Placeholder 2"/>
          <p:cNvSpPr>
            <a:spLocks noGrp="1"/>
          </p:cNvSpPr>
          <p:nvPr>
            <p:ph idx="1"/>
          </p:nvPr>
        </p:nvSpPr>
        <p:spPr/>
        <p:txBody>
          <a:bodyPr>
            <a:normAutofit/>
          </a:bodyPr>
          <a:lstStyle/>
          <a:p>
            <a:r>
              <a:rPr lang="en-US" sz="2800" dirty="0"/>
              <a:t>This lecture was about estimation, and in the process showed how differing estimators can give you different statistics and results</a:t>
            </a:r>
          </a:p>
          <a:p>
            <a:pPr lvl="1"/>
            <a:endParaRPr lang="en-US" sz="2000" dirty="0"/>
          </a:p>
          <a:p>
            <a:r>
              <a:rPr lang="en-US" sz="2800" dirty="0"/>
              <a:t>The key today was to shake your statistical view point: </a:t>
            </a:r>
          </a:p>
          <a:p>
            <a:pPr lvl="1"/>
            <a:r>
              <a:rPr lang="en-US" sz="2000" dirty="0"/>
              <a:t>There are many more ways to arrive at statistical results than you may know</a:t>
            </a:r>
          </a:p>
          <a:p>
            <a:endParaRPr lang="en-US" sz="2800" dirty="0"/>
          </a:p>
          <a:p>
            <a:r>
              <a:rPr lang="en-US" sz="2800" dirty="0"/>
              <a:t>Remember: </a:t>
            </a:r>
            <a:r>
              <a:rPr lang="en-US" sz="2800" b="1" dirty="0"/>
              <a:t>not all estimators are created equal</a:t>
            </a:r>
            <a:endParaRPr lang="en-US" sz="2800" dirty="0"/>
          </a:p>
          <a:p>
            <a:pPr lvl="1"/>
            <a:r>
              <a:rPr lang="en-US" sz="2000" dirty="0"/>
              <a:t>If ever presented with estimates: ask how the numbers were attained</a:t>
            </a:r>
          </a:p>
          <a:p>
            <a:pPr lvl="1"/>
            <a:r>
              <a:rPr lang="en-US" sz="2000" dirty="0"/>
              <a:t>If ever getting estimates: get the best you can with your data</a:t>
            </a:r>
          </a:p>
          <a:p>
            <a:pPr lvl="1"/>
            <a:endParaRPr lang="en-US" sz="2000" dirty="0"/>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111915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Estimation of GLMs </a:t>
            </a:r>
            <a:br>
              <a:rPr lang="en-US" dirty="0"/>
            </a:br>
            <a:r>
              <a:rPr lang="en-US" dirty="0"/>
              <a:t>Using Least Squares</a:t>
            </a:r>
          </a:p>
        </p:txBody>
      </p:sp>
      <p:sp>
        <p:nvSpPr>
          <p:cNvPr id="5" name="Text Placeholder 4"/>
          <p:cNvSpPr>
            <a:spLocks noGrp="1"/>
          </p:cNvSpPr>
          <p:nvPr>
            <p:ph type="body" idx="1"/>
          </p:nvPr>
        </p:nvSpPr>
        <p:spPr/>
        <p:txBody>
          <a:bodyPr/>
          <a:lstStyle/>
          <a:p>
            <a:endParaRPr lang="en-US"/>
          </a:p>
        </p:txBody>
      </p:sp>
      <p:sp>
        <p:nvSpPr>
          <p:cNvPr id="2" name="Footer Placeholder 1"/>
          <p:cNvSpPr>
            <a:spLocks noGrp="1"/>
          </p:cNvSpPr>
          <p:nvPr>
            <p:ph type="ftr" sz="quarter" idx="10"/>
          </p:nvPr>
        </p:nvSpPr>
        <p:spPr/>
        <p:txBody>
          <a:bodyPr/>
          <a:lstStyle/>
          <a:p>
            <a:r>
              <a:rPr lang="en-US"/>
              <a:t>EPSY 905: Least Squares Estimation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578301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Estimation of General Linear Models</a:t>
            </a:r>
          </a:p>
        </p:txBody>
      </p:sp>
      <mc:AlternateContent xmlns:mc="http://schemas.openxmlformats.org/markup-compatibility/2006">
        <mc:Choice xmlns:a14="http://schemas.microsoft.com/office/drawing/2010/main" Requires="a14">
          <p:sp>
            <p:nvSpPr>
              <p:cNvPr id="5" name="Content Placeholder 4"/>
              <p:cNvSpPr>
                <a:spLocks noGrp="1"/>
              </p:cNvSpPr>
              <p:nvPr>
                <p:ph idx="1"/>
              </p:nvPr>
            </p:nvSpPr>
            <p:spPr/>
            <p:txBody>
              <a:bodyPr>
                <a:normAutofit/>
              </a:bodyPr>
              <a:lstStyle/>
              <a:p>
                <a:r>
                  <a:rPr lang="en-US" sz="2400" dirty="0"/>
                  <a:t>Recall our GLM (shown here for the prediction of a dependent variable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𝑌</m:t>
                        </m:r>
                      </m:e>
                      <m:sub>
                        <m:r>
                          <a:rPr lang="en-US" sz="2400" i="1">
                            <a:latin typeface="Cambria Math"/>
                          </a:rPr>
                          <m:t>𝑝</m:t>
                        </m:r>
                      </m:sub>
                    </m:sSub>
                  </m:oMath>
                </a14:m>
                <a:r>
                  <a:rPr lang="en-US" sz="2400" dirty="0"/>
                  <a:t> by two independent variables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𝑋</m:t>
                        </m:r>
                      </m:e>
                      <m:sub>
                        <m:r>
                          <a:rPr lang="en-US" sz="2400" i="1">
                            <a:latin typeface="Cambria Math"/>
                          </a:rPr>
                          <m:t>𝑝</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𝑍</m:t>
                        </m:r>
                      </m:e>
                      <m:sub>
                        <m:r>
                          <a:rPr lang="en-US" sz="2400" i="1">
                            <a:latin typeface="Cambria Math"/>
                          </a:rPr>
                          <m:t>𝑝</m:t>
                        </m:r>
                      </m:sub>
                    </m:sSub>
                  </m:oMath>
                </a14:m>
                <a:r>
                  <a:rPr lang="en-US" sz="2400" dirty="0"/>
                  <a:t>):</a:t>
                </a:r>
              </a:p>
              <a:p>
                <a:pPr marL="0" indent="0">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𝑌</m:t>
                          </m:r>
                        </m:e>
                        <m:sub>
                          <m:r>
                            <a:rPr lang="en-US" sz="2400" i="1">
                              <a:latin typeface="Cambria Math"/>
                            </a:rPr>
                            <m:t>𝑝</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0</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1</m:t>
                          </m:r>
                        </m:sub>
                      </m:sSub>
                      <m:sSub>
                        <m:sSubPr>
                          <m:ctrlPr>
                            <a:rPr lang="en-US" sz="2400" i="1">
                              <a:latin typeface="Cambria Math" panose="02040503050406030204" pitchFamily="18" charset="0"/>
                            </a:rPr>
                          </m:ctrlPr>
                        </m:sSubPr>
                        <m:e>
                          <m:r>
                            <a:rPr lang="en-US" sz="2400" i="1">
                              <a:latin typeface="Cambria Math"/>
                            </a:rPr>
                            <m:t>𝑋</m:t>
                          </m:r>
                        </m:e>
                        <m:sub>
                          <m:r>
                            <a:rPr lang="en-US" sz="2400" i="1">
                              <a:latin typeface="Cambria Math"/>
                            </a:rPr>
                            <m:t>𝑝</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2</m:t>
                          </m:r>
                        </m:sub>
                      </m:sSub>
                      <m:sSub>
                        <m:sSubPr>
                          <m:ctrlPr>
                            <a:rPr lang="en-US" sz="2400" i="1">
                              <a:latin typeface="Cambria Math" panose="02040503050406030204" pitchFamily="18" charset="0"/>
                            </a:rPr>
                          </m:ctrlPr>
                        </m:sSubPr>
                        <m:e>
                          <m:r>
                            <a:rPr lang="en-US" sz="2400" i="1">
                              <a:latin typeface="Cambria Math"/>
                            </a:rPr>
                            <m:t>𝑍</m:t>
                          </m:r>
                        </m:e>
                        <m:sub>
                          <m:r>
                            <a:rPr lang="en-US" sz="2400" i="1">
                              <a:latin typeface="Cambria Math"/>
                            </a:rPr>
                            <m:t>𝑝</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3</m:t>
                          </m:r>
                        </m:sub>
                      </m:sSub>
                      <m:sSub>
                        <m:sSubPr>
                          <m:ctrlPr>
                            <a:rPr lang="en-US" sz="2400" i="1">
                              <a:latin typeface="Cambria Math" panose="02040503050406030204" pitchFamily="18" charset="0"/>
                            </a:rPr>
                          </m:ctrlPr>
                        </m:sSubPr>
                        <m:e>
                          <m:r>
                            <a:rPr lang="en-US" sz="2400" i="1">
                              <a:latin typeface="Cambria Math"/>
                            </a:rPr>
                            <m:t>𝑋</m:t>
                          </m:r>
                        </m:e>
                        <m:sub>
                          <m:r>
                            <a:rPr lang="en-US" sz="2400" i="1">
                              <a:latin typeface="Cambria Math"/>
                            </a:rPr>
                            <m:t>𝑝</m:t>
                          </m:r>
                        </m:sub>
                      </m:sSub>
                      <m:sSub>
                        <m:sSubPr>
                          <m:ctrlPr>
                            <a:rPr lang="en-US" sz="2400" i="1">
                              <a:latin typeface="Cambria Math" panose="02040503050406030204" pitchFamily="18" charset="0"/>
                            </a:rPr>
                          </m:ctrlPr>
                        </m:sSubPr>
                        <m:e>
                          <m:r>
                            <a:rPr lang="en-US" sz="2400" i="1">
                              <a:latin typeface="Cambria Math"/>
                            </a:rPr>
                            <m:t>𝑍</m:t>
                          </m:r>
                        </m:e>
                        <m:sub>
                          <m:r>
                            <a:rPr lang="en-US" sz="2400" i="1">
                              <a:latin typeface="Cambria Math"/>
                            </a:rPr>
                            <m:t>𝑝</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𝑒</m:t>
                          </m:r>
                        </m:e>
                        <m:sub>
                          <m:r>
                            <a:rPr lang="en-US" sz="2400" i="1">
                              <a:latin typeface="Cambria Math"/>
                            </a:rPr>
                            <m:t>𝑝</m:t>
                          </m:r>
                        </m:sub>
                      </m:sSub>
                    </m:oMath>
                  </m:oMathPara>
                </a14:m>
                <a:endParaRPr lang="en-US" sz="2400" dirty="0"/>
              </a:p>
              <a:p>
                <a:endParaRPr lang="en-US" sz="2400" dirty="0"/>
              </a:p>
              <a:p>
                <a:r>
                  <a:rPr lang="en-US" sz="2400" dirty="0"/>
                  <a:t>Traditionally (dating to circa 1840), general linear models can be estimated via a process called least squares</a:t>
                </a:r>
              </a:p>
              <a:p>
                <a:endParaRPr lang="en-US" sz="2400" dirty="0"/>
              </a:p>
              <a:p>
                <a:r>
                  <a:rPr lang="en-US" sz="2400" dirty="0"/>
                  <a:t>Least squares attempts to find the GLM parameters (the </a:t>
                </a:r>
                <a14:m>
                  <m:oMath xmlns:m="http://schemas.openxmlformats.org/officeDocument/2006/math">
                    <m:r>
                      <a:rPr lang="en-US" sz="2400" b="0" i="1" smtClean="0">
                        <a:latin typeface="Cambria Math"/>
                      </a:rPr>
                      <m:t>𝛽</m:t>
                    </m:r>
                    <m:r>
                      <a:rPr lang="en-US" sz="2400" b="0" i="1" smtClean="0">
                        <a:latin typeface="Cambria Math"/>
                      </a:rPr>
                      <m:t>𝑠</m:t>
                    </m:r>
                  </m:oMath>
                </a14:m>
                <a:r>
                  <a:rPr lang="en-US" sz="2400" dirty="0"/>
                  <a:t>) that minimize the </a:t>
                </a:r>
                <a:r>
                  <a:rPr lang="en-US" sz="2400" b="1" dirty="0"/>
                  <a:t>squared residual </a:t>
                </a:r>
                <a:r>
                  <a:rPr lang="en-US" sz="2400" dirty="0"/>
                  <a:t>terms:</a:t>
                </a:r>
              </a:p>
              <a:p>
                <a:pPr marL="0" indent="0">
                  <a:buNone/>
                </a:pPr>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eqArr>
                            <m:eqArrPr>
                              <m:ctrlPr>
                                <a:rPr lang="en-US" sz="2400" b="0" i="1" smtClean="0">
                                  <a:latin typeface="Cambria Math" panose="02040503050406030204" pitchFamily="18" charset="0"/>
                                </a:rPr>
                              </m:ctrlPr>
                            </m:eqArrPr>
                            <m:e>
                              <m:r>
                                <m:rPr>
                                  <m:sty m:val="p"/>
                                </m:rPr>
                                <a:rPr lang="en-US" sz="2400" b="0" i="0" smtClean="0">
                                  <a:latin typeface="Cambria Math"/>
                                </a:rPr>
                                <m:t>min</m:t>
                              </m:r>
                            </m:e>
                            <m:e>
                              <m:sSub>
                                <m:sSubPr>
                                  <m:ctrlPr>
                                    <a:rPr lang="en-US" sz="2400" b="0" i="1" smtClean="0">
                                      <a:latin typeface="Cambria Math" panose="02040503050406030204" pitchFamily="18" charset="0"/>
                                    </a:rPr>
                                  </m:ctrlPr>
                                </m:sSubPr>
                                <m:e>
                                  <m:r>
                                    <a:rPr lang="en-US" sz="2400" b="0" i="1" smtClean="0">
                                      <a:latin typeface="Cambria Math"/>
                                    </a:rPr>
                                    <m:t>{</m:t>
                                  </m:r>
                                  <m:r>
                                    <a:rPr lang="en-US" sz="2400" b="0" i="1" smtClean="0">
                                      <a:latin typeface="Cambria Math"/>
                                    </a:rPr>
                                    <m:t>𝛽</m:t>
                                  </m:r>
                                </m:e>
                                <m:sub>
                                  <m:r>
                                    <a:rPr lang="en-US" sz="2400" b="0" i="1" smtClean="0">
                                      <a:latin typeface="Cambria Math"/>
                                    </a:rPr>
                                    <m:t>0</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𝛽</m:t>
                                  </m:r>
                                </m:e>
                                <m:sub>
                                  <m:r>
                                    <a:rPr lang="en-US" sz="2400" b="0" i="1" smtClean="0">
                                      <a:latin typeface="Cambria Math"/>
                                    </a:rPr>
                                    <m:t>1</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𝛽</m:t>
                                  </m:r>
                                </m:e>
                                <m:sub>
                                  <m:r>
                                    <a:rPr lang="en-US" sz="2400" b="0" i="1" smtClean="0">
                                      <a:latin typeface="Cambria Math"/>
                                    </a:rPr>
                                    <m:t>2</m:t>
                                  </m:r>
                                </m:sub>
                              </m:sSub>
                              <m:r>
                                <a:rPr lang="en-US" sz="2400" b="0" i="1" smtClean="0">
                                  <a:latin typeface="Cambria Math"/>
                                </a:rPr>
                                <m:t>, </m:t>
                              </m:r>
                              <m:sSub>
                                <m:sSubPr>
                                  <m:ctrlPr>
                                    <a:rPr lang="en-US" sz="2400" b="0" i="1" smtClean="0">
                                      <a:latin typeface="Cambria Math" panose="02040503050406030204" pitchFamily="18" charset="0"/>
                                    </a:rPr>
                                  </m:ctrlPr>
                                </m:sSubPr>
                                <m:e>
                                  <m:r>
                                    <a:rPr lang="en-US" sz="2400" b="0" i="1" smtClean="0">
                                      <a:latin typeface="Cambria Math"/>
                                    </a:rPr>
                                    <m:t>𝛽</m:t>
                                  </m:r>
                                </m:e>
                                <m:sub>
                                  <m:r>
                                    <a:rPr lang="en-US" sz="2400" b="0" i="1" smtClean="0">
                                      <a:latin typeface="Cambria Math"/>
                                    </a:rPr>
                                    <m:t>3</m:t>
                                  </m:r>
                                </m:sub>
                              </m:sSub>
                              <m:r>
                                <a:rPr lang="en-US" sz="2400" b="0" i="1" smtClean="0">
                                  <a:latin typeface="Cambria Math"/>
                                </a:rPr>
                                <m:t>}</m:t>
                              </m:r>
                            </m:e>
                          </m:eqArr>
                        </m:fName>
                        <m:e>
                          <m:d>
                            <m:dPr>
                              <m:begChr m:val="{"/>
                              <m:endChr m:val="}"/>
                              <m:ctrlPr>
                                <a:rPr lang="en-US" sz="2400" b="0" i="1" smtClean="0">
                                  <a:latin typeface="Cambria Math" panose="02040503050406030204" pitchFamily="18" charset="0"/>
                                </a:rPr>
                              </m:ctrlPr>
                            </m:dPr>
                            <m:e>
                              <m:nary>
                                <m:naryPr>
                                  <m:chr m:val="∑"/>
                                  <m:ctrlPr>
                                    <a:rPr lang="en-US" sz="2400" b="0" i="1" smtClean="0">
                                      <a:latin typeface="Cambria Math" panose="02040503050406030204" pitchFamily="18" charset="0"/>
                                    </a:rPr>
                                  </m:ctrlPr>
                                </m:naryPr>
                                <m:sub>
                                  <m:r>
                                    <m:rPr>
                                      <m:brk m:alnAt="23"/>
                                    </m:rPr>
                                    <a:rPr lang="en-US" sz="2400" b="0" i="1" smtClean="0">
                                      <a:latin typeface="Cambria Math"/>
                                    </a:rPr>
                                    <m:t>𝑝</m:t>
                                  </m:r>
                                  <m:r>
                                    <a:rPr lang="en-US" sz="2400" b="0" i="1" smtClean="0">
                                      <a:latin typeface="Cambria Math"/>
                                    </a:rPr>
                                    <m:t>=1</m:t>
                                  </m:r>
                                </m:sub>
                                <m:sup>
                                  <m:r>
                                    <a:rPr lang="en-US" sz="2400" b="0" i="1" smtClean="0">
                                      <a:latin typeface="Cambria Math"/>
                                    </a:rPr>
                                    <m:t>𝑁</m:t>
                                  </m:r>
                                </m:sup>
                                <m:e>
                                  <m:sSubSup>
                                    <m:sSubSupPr>
                                      <m:ctrlPr>
                                        <a:rPr lang="en-US" sz="2400" b="0" i="1" smtClean="0">
                                          <a:latin typeface="Cambria Math" panose="02040503050406030204" pitchFamily="18" charset="0"/>
                                        </a:rPr>
                                      </m:ctrlPr>
                                    </m:sSubSupPr>
                                    <m:e>
                                      <m:r>
                                        <a:rPr lang="en-US" sz="2400" b="0" i="1" smtClean="0">
                                          <a:latin typeface="Cambria Math"/>
                                        </a:rPr>
                                        <m:t>𝑒</m:t>
                                      </m:r>
                                    </m:e>
                                    <m:sub>
                                      <m:r>
                                        <a:rPr lang="en-US" sz="2400" b="0" i="1" smtClean="0">
                                          <a:latin typeface="Cambria Math"/>
                                        </a:rPr>
                                        <m:t>𝑝</m:t>
                                      </m:r>
                                    </m:sub>
                                    <m:sup>
                                      <m:r>
                                        <a:rPr lang="en-US" sz="2400" b="0" i="1" smtClean="0">
                                          <a:latin typeface="Cambria Math"/>
                                        </a:rPr>
                                        <m:t>2</m:t>
                                      </m:r>
                                    </m:sup>
                                  </m:sSubSup>
                                </m:e>
                              </m:nary>
                            </m:e>
                          </m:d>
                        </m:e>
                      </m:func>
                    </m:oMath>
                  </m:oMathPara>
                </a14:m>
                <a:endParaRPr lang="en-US" sz="2400" dirty="0"/>
              </a:p>
              <a:p>
                <a:pPr marL="0" indent="0">
                  <a:buNone/>
                </a:pPr>
                <a:endParaRPr lang="en-US" sz="2400" dirty="0"/>
              </a:p>
              <a:p>
                <a:endParaRPr lang="en-US" sz="2400" dirty="0"/>
              </a:p>
            </p:txBody>
          </p:sp>
        </mc:Choice>
        <mc:Fallback>
          <p:sp>
            <p:nvSpPr>
              <p:cNvPr id="5" name="Content Placeholder 4"/>
              <p:cNvSpPr>
                <a:spLocks noGrp="1" noRot="1" noChangeAspect="1" noMove="1" noResize="1" noEditPoints="1" noAdjustHandles="1" noChangeArrowheads="1" noChangeShapeType="1" noTextEdit="1"/>
              </p:cNvSpPr>
              <p:nvPr>
                <p:ph idx="1"/>
              </p:nvPr>
            </p:nvSpPr>
            <p:spPr>
              <a:blipFill>
                <a:blip r:embed="rId3"/>
                <a:stretch>
                  <a:fillRect l="-282" t="-844" b="-9916"/>
                </a:stretch>
              </a:blipFill>
            </p:spPr>
            <p:txBody>
              <a:bodyPr/>
              <a:lstStyle/>
              <a:p>
                <a:r>
                  <a:rPr lang="en-US">
                    <a:noFill/>
                  </a:rPr>
                  <a:t> </a:t>
                </a:r>
              </a:p>
            </p:txBody>
          </p:sp>
        </mc:Fallback>
      </mc:AlternateContent>
      <p:sp>
        <p:nvSpPr>
          <p:cNvPr id="2" name="Footer Placeholder 1"/>
          <p:cNvSpPr>
            <a:spLocks noGrp="1"/>
          </p:cNvSpPr>
          <p:nvPr>
            <p:ph type="ftr" sz="quarter" idx="10"/>
          </p:nvPr>
        </p:nvSpPr>
        <p:spPr/>
        <p:txBody>
          <a:bodyPr/>
          <a:lstStyle/>
          <a:p>
            <a:r>
              <a:rPr lang="en-US"/>
              <a:t>EPSY 905: Least Squares Estimation</a:t>
            </a:r>
          </a:p>
        </p:txBody>
      </p:sp>
      <p:sp>
        <p:nvSpPr>
          <p:cNvPr id="3" name="Slide Number Placeholder 2"/>
          <p:cNvSpPr>
            <a:spLocks noGrp="1"/>
          </p:cNvSpPr>
          <p:nvPr>
            <p:ph type="sldNum" sz="quarter" idx="11"/>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192187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Where We Are Going (and Why We Are Going There)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Because the basics of estimation are critical to understanding the validity of the numbers you will use to make inferences from, we will detail the process of estimation</a:t>
                </a:r>
              </a:p>
              <a:p>
                <a:pPr lvl="1"/>
                <a:r>
                  <a:rPr lang="en-US" sz="1800" dirty="0"/>
                  <a:t>Starting with Least Squares and then ending with Maximum Likelihood</a:t>
                </a:r>
              </a:p>
              <a:p>
                <a:pPr lvl="1"/>
                <a:endParaRPr lang="en-US" sz="1800" dirty="0"/>
              </a:p>
              <a:p>
                <a:r>
                  <a:rPr lang="en-US" sz="2400" dirty="0"/>
                  <a:t>The LS estimation we will discuss is to get you to visualize functions of statistical parameters (the </a:t>
                </a:r>
                <a14:m>
                  <m:oMath xmlns:m="http://schemas.openxmlformats.org/officeDocument/2006/math">
                    <m:r>
                      <a:rPr lang="en-US" sz="2400" b="0" i="1" smtClean="0">
                        <a:latin typeface="Cambria Math"/>
                      </a:rPr>
                      <m:t>𝛽</m:t>
                    </m:r>
                    <m:r>
                      <a:rPr lang="en-US" sz="2400" b="0" i="1" smtClean="0">
                        <a:latin typeface="Cambria Math"/>
                      </a:rPr>
                      <m:t>𝑠</m:t>
                    </m:r>
                  </m:oMath>
                </a14:m>
                <a:r>
                  <a:rPr lang="en-US" sz="2400" dirty="0"/>
                  <a:t> here) and data in order to show which estimates we would choose</a:t>
                </a:r>
              </a:p>
              <a:p>
                <a:pPr lvl="1"/>
                <a:r>
                  <a:rPr lang="en-US" sz="1800" dirty="0"/>
                  <a:t>To be repeated: In practice LS estimation for GLMs does not do this (by the magic of calculus and algebra)</a:t>
                </a:r>
              </a:p>
              <a:p>
                <a:pPr lvl="1"/>
                <a:endParaRPr lang="en-US" sz="1800" dirty="0"/>
              </a:p>
              <a:p>
                <a:r>
                  <a:rPr lang="en-US" sz="2400" dirty="0"/>
                  <a:t>In the end, I would like for you to understand that not all estimators are created equally and that some can be trusted more than others</a:t>
                </a:r>
              </a:p>
              <a:p>
                <a:pPr lvl="1"/>
                <a:r>
                  <a:rPr lang="en-US" sz="1800" dirty="0"/>
                  <a:t>I would also like for you to see how it works so you can fix it when it goes wrong!</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282" t="-844" r="-1269"/>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127073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Least Squares Estimation Works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400" dirty="0"/>
                  <a:t>How Least Squares works is through minimizing the squared error terms…but its what goes into error that drives the process:</a:t>
                </a:r>
              </a:p>
              <a:p>
                <a:pPr marL="0" indent="0">
                  <a:buNone/>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𝑒</m:t>
                          </m:r>
                        </m:e>
                        <m:sub>
                          <m:r>
                            <a:rPr lang="en-US" sz="2400" b="0" i="1" smtClean="0">
                              <a:latin typeface="Cambria Math"/>
                            </a:rPr>
                            <m:t>𝑝</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𝑌</m:t>
                          </m:r>
                        </m:e>
                        <m:sub>
                          <m:r>
                            <a:rPr lang="en-US" sz="2400" b="0" i="1" smtClean="0">
                              <a:latin typeface="Cambria Math"/>
                            </a:rPr>
                            <m:t>𝑝</m:t>
                          </m:r>
                        </m:sub>
                      </m:sSub>
                      <m:r>
                        <a:rPr lang="en-US" sz="2400" b="0" i="1" smtClean="0">
                          <a:latin typeface="Cambria Math"/>
                        </a:rPr>
                        <m:t>−</m:t>
                      </m:r>
                      <m:sSub>
                        <m:sSubPr>
                          <m:ctrlPr>
                            <a:rPr lang="en-US" sz="2400" b="0" i="1"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a:rPr>
                                <m:t>𝑌</m:t>
                              </m:r>
                            </m:e>
                          </m:acc>
                        </m:e>
                        <m:sub>
                          <m:r>
                            <a:rPr lang="en-US" sz="2400" b="0" i="1" smtClean="0">
                              <a:latin typeface="Cambria Math"/>
                            </a:rPr>
                            <m:t>𝑝</m:t>
                          </m:r>
                        </m:sub>
                      </m:sSub>
                      <m:r>
                        <a:rPr lang="en-US" sz="2400" b="0" i="1" smtClean="0">
                          <a:latin typeface="Cambria Math"/>
                        </a:rPr>
                        <m:t>=</m:t>
                      </m:r>
                      <m:sSub>
                        <m:sSubPr>
                          <m:ctrlPr>
                            <a:rPr lang="en-US" sz="2400" b="0" i="1" smtClean="0">
                              <a:latin typeface="Cambria Math" panose="02040503050406030204" pitchFamily="18" charset="0"/>
                            </a:rPr>
                          </m:ctrlPr>
                        </m:sSubPr>
                        <m:e>
                          <m:r>
                            <a:rPr lang="en-US" sz="2400" b="0" i="1" smtClean="0">
                              <a:latin typeface="Cambria Math"/>
                            </a:rPr>
                            <m:t>𝑌</m:t>
                          </m:r>
                        </m:e>
                        <m:sub>
                          <m:r>
                            <a:rPr lang="en-US" sz="2400" b="0" i="1" smtClean="0">
                              <a:latin typeface="Cambria Math"/>
                            </a:rPr>
                            <m:t>𝑝</m:t>
                          </m:r>
                        </m:sub>
                      </m:sSub>
                      <m:r>
                        <a:rPr lang="en-US" sz="2400" b="0" i="1" smtClean="0">
                          <a:latin typeface="Cambria Math"/>
                        </a:rPr>
                        <m:t>−</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a:rPr>
                                <m:t>𝛽</m:t>
                              </m:r>
                            </m:e>
                            <m:sub>
                              <m:r>
                                <a:rPr lang="en-US" sz="2400" b="0" i="1" smtClean="0">
                                  <a:latin typeface="Cambria Math"/>
                                </a:rPr>
                                <m:t>0</m:t>
                              </m:r>
                            </m:sub>
                          </m:sSub>
                          <m:r>
                            <a:rPr lang="en-US" sz="2400" b="0" i="1" smtClean="0">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1</m:t>
                              </m:r>
                            </m:sub>
                          </m:sSub>
                          <m:sSub>
                            <m:sSubPr>
                              <m:ctrlPr>
                                <a:rPr lang="en-US" sz="2400" i="1">
                                  <a:latin typeface="Cambria Math" panose="02040503050406030204" pitchFamily="18" charset="0"/>
                                </a:rPr>
                              </m:ctrlPr>
                            </m:sSubPr>
                            <m:e>
                              <m:r>
                                <a:rPr lang="en-US" sz="2400" i="1">
                                  <a:latin typeface="Cambria Math"/>
                                </a:rPr>
                                <m:t>𝑋</m:t>
                              </m:r>
                            </m:e>
                            <m:sub>
                              <m:r>
                                <a:rPr lang="en-US" sz="2400" i="1">
                                  <a:latin typeface="Cambria Math"/>
                                </a:rPr>
                                <m:t>𝑝</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2</m:t>
                              </m:r>
                            </m:sub>
                          </m:sSub>
                          <m:sSub>
                            <m:sSubPr>
                              <m:ctrlPr>
                                <a:rPr lang="en-US" sz="2400" i="1">
                                  <a:latin typeface="Cambria Math" panose="02040503050406030204" pitchFamily="18" charset="0"/>
                                </a:rPr>
                              </m:ctrlPr>
                            </m:sSubPr>
                            <m:e>
                              <m:r>
                                <a:rPr lang="en-US" sz="2400" i="1">
                                  <a:latin typeface="Cambria Math"/>
                                </a:rPr>
                                <m:t>𝑍</m:t>
                              </m:r>
                            </m:e>
                            <m:sub>
                              <m:r>
                                <a:rPr lang="en-US" sz="2400" i="1">
                                  <a:latin typeface="Cambria Math"/>
                                </a:rPr>
                                <m:t>𝑝</m:t>
                              </m:r>
                            </m:sub>
                          </m:sSub>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𝛽</m:t>
                              </m:r>
                            </m:e>
                            <m:sub>
                              <m:r>
                                <a:rPr lang="en-US" sz="2400" i="1">
                                  <a:latin typeface="Cambria Math"/>
                                </a:rPr>
                                <m:t>3</m:t>
                              </m:r>
                            </m:sub>
                          </m:sSub>
                          <m:sSub>
                            <m:sSubPr>
                              <m:ctrlPr>
                                <a:rPr lang="en-US" sz="2400" i="1">
                                  <a:latin typeface="Cambria Math" panose="02040503050406030204" pitchFamily="18" charset="0"/>
                                </a:rPr>
                              </m:ctrlPr>
                            </m:sSubPr>
                            <m:e>
                              <m:r>
                                <a:rPr lang="en-US" sz="2400" i="1">
                                  <a:latin typeface="Cambria Math"/>
                                </a:rPr>
                                <m:t>𝑋</m:t>
                              </m:r>
                            </m:e>
                            <m:sub>
                              <m:r>
                                <a:rPr lang="en-US" sz="2400" i="1">
                                  <a:latin typeface="Cambria Math"/>
                                </a:rPr>
                                <m:t>𝑝</m:t>
                              </m:r>
                            </m:sub>
                          </m:sSub>
                          <m:sSub>
                            <m:sSubPr>
                              <m:ctrlPr>
                                <a:rPr lang="en-US" sz="2400" i="1">
                                  <a:latin typeface="Cambria Math" panose="02040503050406030204" pitchFamily="18" charset="0"/>
                                </a:rPr>
                              </m:ctrlPr>
                            </m:sSubPr>
                            <m:e>
                              <m:r>
                                <a:rPr lang="en-US" sz="2400" i="1">
                                  <a:latin typeface="Cambria Math"/>
                                </a:rPr>
                                <m:t>𝑍</m:t>
                              </m:r>
                            </m:e>
                            <m:sub>
                              <m:r>
                                <a:rPr lang="en-US" sz="2400" i="1">
                                  <a:latin typeface="Cambria Math"/>
                                </a:rPr>
                                <m:t>𝑝</m:t>
                              </m:r>
                            </m:sub>
                          </m:sSub>
                        </m:e>
                      </m:d>
                    </m:oMath>
                  </m:oMathPara>
                </a14:m>
                <a:endParaRPr lang="en-US" sz="2400" dirty="0"/>
              </a:p>
              <a:p>
                <a:endParaRPr lang="en-US" sz="2400" dirty="0"/>
              </a:p>
              <a:p>
                <a:r>
                  <a:rPr lang="en-US" sz="2400" dirty="0"/>
                  <a:t>If you were to do this (and you wouldn’t), the process called optimization would go like this:</a:t>
                </a:r>
              </a:p>
              <a:p>
                <a:endParaRPr lang="en-US" sz="2400" dirty="0"/>
              </a:p>
              <a:p>
                <a:pPr marL="457200" indent="-457200">
                  <a:buFont typeface="+mj-lt"/>
                  <a:buAutoNum type="arabicPeriod"/>
                </a:pPr>
                <a:r>
                  <a:rPr lang="en-US" sz="2400" dirty="0"/>
                  <a:t>Pick values for regression slopes </a:t>
                </a:r>
              </a:p>
              <a:p>
                <a:pPr marL="457200" indent="-457200">
                  <a:buFont typeface="+mj-lt"/>
                  <a:buAutoNum type="arabicPeriod"/>
                </a:pPr>
                <a:r>
                  <a:rPr lang="en-US" sz="2400" dirty="0"/>
                  <a:t>Calculate </a:t>
                </a:r>
                <a14:m>
                  <m:oMath xmlns:m="http://schemas.openxmlformats.org/officeDocument/2006/math">
                    <m:sSub>
                      <m:sSubPr>
                        <m:ctrlPr>
                          <a:rPr lang="en-US" sz="2400" b="0" i="1" dirty="0" smtClean="0">
                            <a:latin typeface="Cambria Math" panose="02040503050406030204" pitchFamily="18" charset="0"/>
                          </a:rPr>
                        </m:ctrlPr>
                      </m:sSubPr>
                      <m:e>
                        <m:acc>
                          <m:accPr>
                            <m:chr m:val="̂"/>
                            <m:ctrlPr>
                              <a:rPr lang="en-US" sz="2400" b="0" i="1" smtClean="0">
                                <a:latin typeface="Cambria Math" panose="02040503050406030204" pitchFamily="18" charset="0"/>
                              </a:rPr>
                            </m:ctrlPr>
                          </m:accPr>
                          <m:e>
                            <m:r>
                              <a:rPr lang="en-US" sz="2400" b="0" i="1" smtClean="0">
                                <a:latin typeface="Cambria Math"/>
                              </a:rPr>
                              <m:t>𝑌</m:t>
                            </m:r>
                          </m:e>
                        </m:acc>
                      </m:e>
                      <m:sub>
                        <m:r>
                          <a:rPr lang="en-US" sz="2400" b="0" i="1" dirty="0" smtClean="0">
                            <a:latin typeface="Cambria Math"/>
                          </a:rPr>
                          <m:t>𝑝</m:t>
                        </m:r>
                      </m:sub>
                    </m:sSub>
                  </m:oMath>
                </a14:m>
                <a:r>
                  <a:rPr lang="en-US" sz="2400" dirty="0"/>
                  <a:t> and then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a:rPr>
                          <m:t>𝑒</m:t>
                        </m:r>
                      </m:e>
                      <m:sub>
                        <m:r>
                          <a:rPr lang="en-US" sz="2400" b="0" i="1" smtClean="0">
                            <a:latin typeface="Cambria Math"/>
                          </a:rPr>
                          <m:t>𝑝</m:t>
                        </m:r>
                      </m:sub>
                    </m:sSub>
                  </m:oMath>
                </a14:m>
                <a:r>
                  <a:rPr lang="en-US" sz="2400" dirty="0"/>
                  <a:t> for each person </a:t>
                </a:r>
                <a14:m>
                  <m:oMath xmlns:m="http://schemas.openxmlformats.org/officeDocument/2006/math">
                    <m:r>
                      <a:rPr lang="en-US" sz="2400" b="0" i="1" smtClean="0">
                        <a:latin typeface="Cambria Math"/>
                      </a:rPr>
                      <m:t>𝑝</m:t>
                    </m:r>
                  </m:oMath>
                </a14:m>
                <a:endParaRPr lang="en-US" sz="2400" dirty="0"/>
              </a:p>
              <a:p>
                <a:pPr marL="457200" indent="-457200">
                  <a:buFont typeface="+mj-lt"/>
                  <a:buAutoNum type="arabicPeriod"/>
                </a:pPr>
                <a:r>
                  <a:rPr lang="en-US" sz="2400" dirty="0"/>
                  <a:t>Calculate </a:t>
                </a:r>
                <a14:m>
                  <m:oMath xmlns:m="http://schemas.openxmlformats.org/officeDocument/2006/math">
                    <m:r>
                      <a:rPr lang="en-US" sz="2400" b="0" i="1" dirty="0" smtClean="0">
                        <a:latin typeface="Cambria Math"/>
                      </a:rPr>
                      <m:t>𝑂𝐹</m:t>
                    </m:r>
                    <m:r>
                      <a:rPr lang="en-US" sz="2400" b="0" i="1" dirty="0" smtClean="0">
                        <a:latin typeface="Cambria Math"/>
                      </a:rPr>
                      <m:t>=</m:t>
                    </m:r>
                    <m:nary>
                      <m:naryPr>
                        <m:chr m:val="∑"/>
                        <m:ctrlPr>
                          <a:rPr lang="en-US" sz="2400" i="1" smtClean="0">
                            <a:latin typeface="Cambria Math" panose="02040503050406030204" pitchFamily="18" charset="0"/>
                          </a:rPr>
                        </m:ctrlPr>
                      </m:naryPr>
                      <m:sub>
                        <m:r>
                          <m:rPr>
                            <m:brk m:alnAt="23"/>
                          </m:rPr>
                          <a:rPr lang="en-US" sz="2400" b="0" i="1" smtClean="0">
                            <a:latin typeface="Cambria Math"/>
                          </a:rPr>
                          <m:t>𝑝</m:t>
                        </m:r>
                        <m:r>
                          <a:rPr lang="en-US" sz="2400" b="0" i="1" smtClean="0">
                            <a:latin typeface="Cambria Math"/>
                          </a:rPr>
                          <m:t>=1</m:t>
                        </m:r>
                      </m:sub>
                      <m:sup>
                        <m:r>
                          <a:rPr lang="en-US" sz="2400" b="0" i="1" smtClean="0">
                            <a:latin typeface="Cambria Math"/>
                          </a:rPr>
                          <m:t>𝑁</m:t>
                        </m:r>
                      </m:sup>
                      <m:e>
                        <m:sSubSup>
                          <m:sSubSupPr>
                            <m:ctrlPr>
                              <a:rPr lang="en-US" sz="2400" b="0" i="1" smtClean="0">
                                <a:latin typeface="Cambria Math" panose="02040503050406030204" pitchFamily="18" charset="0"/>
                              </a:rPr>
                            </m:ctrlPr>
                          </m:sSubSupPr>
                          <m:e>
                            <m:r>
                              <a:rPr lang="en-US" sz="2400" b="0" i="1" smtClean="0">
                                <a:latin typeface="Cambria Math"/>
                              </a:rPr>
                              <m:t>𝑒</m:t>
                            </m:r>
                          </m:e>
                          <m:sub>
                            <m:r>
                              <a:rPr lang="en-US" sz="2400" b="0" i="1" smtClean="0">
                                <a:latin typeface="Cambria Math"/>
                              </a:rPr>
                              <m:t>𝑝</m:t>
                            </m:r>
                          </m:sub>
                          <m:sup>
                            <m:r>
                              <a:rPr lang="en-US" sz="2400" b="0" i="1" smtClean="0">
                                <a:latin typeface="Cambria Math"/>
                              </a:rPr>
                              <m:t>2</m:t>
                            </m:r>
                          </m:sup>
                        </m:sSubSup>
                      </m:e>
                    </m:nary>
                  </m:oMath>
                </a14:m>
                <a:r>
                  <a:rPr lang="en-US" sz="2400" dirty="0"/>
                  <a:t> (letters OF stand for </a:t>
                </a:r>
                <a:r>
                  <a:rPr lang="en-US" sz="2400" b="1" dirty="0"/>
                  <a:t>objective function</a:t>
                </a:r>
                <a:r>
                  <a:rPr lang="en-US" sz="2400" dirty="0"/>
                  <a:t>)</a:t>
                </a:r>
              </a:p>
              <a:p>
                <a:pPr marL="457200" indent="-457200">
                  <a:buFont typeface="+mj-lt"/>
                  <a:buAutoNum type="arabicPeriod"/>
                </a:pPr>
                <a:r>
                  <a:rPr lang="en-US" sz="2400" dirty="0"/>
                  <a:t>Repeat 1-3 until you find the values of regression slopes that lead to the smallest value of </a:t>
                </a:r>
                <a14:m>
                  <m:oMath xmlns:m="http://schemas.openxmlformats.org/officeDocument/2006/math">
                    <m:r>
                      <a:rPr lang="en-US" sz="2400" b="0" i="1" smtClean="0">
                        <a:latin typeface="Cambria Math"/>
                      </a:rPr>
                      <m:t>𝑂𝐹</m:t>
                    </m:r>
                  </m:oMath>
                </a14:m>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423" t="-844"/>
                </a:stretch>
              </a:blipFill>
            </p:spPr>
            <p:txBody>
              <a:bodyPr/>
              <a:lstStyle/>
              <a:p>
                <a:r>
                  <a:rPr lang="en-US">
                    <a:noFill/>
                  </a:rPr>
                  <a:t> </a:t>
                </a:r>
              </a:p>
            </p:txBody>
          </p:sp>
        </mc:Fallback>
      </mc:AlternateContent>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258597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Today’s Example Data #1</a:t>
            </a:r>
          </a:p>
        </p:txBody>
      </p:sp>
      <p:sp>
        <p:nvSpPr>
          <p:cNvPr id="3" name="Content Placeholder 2"/>
          <p:cNvSpPr>
            <a:spLocks noGrp="1"/>
          </p:cNvSpPr>
          <p:nvPr>
            <p:ph idx="1"/>
          </p:nvPr>
        </p:nvSpPr>
        <p:spPr/>
        <p:txBody>
          <a:bodyPr>
            <a:normAutofit/>
          </a:bodyPr>
          <a:lstStyle/>
          <a:p>
            <a:r>
              <a:rPr lang="en-US" sz="2400" dirty="0"/>
              <a:t>Imagine an employer is looking to hire employees for a job where IQ </a:t>
            </a:r>
            <a:br>
              <a:rPr lang="en-US" sz="2400" dirty="0"/>
            </a:br>
            <a:r>
              <a:rPr lang="en-US" sz="2400" dirty="0"/>
              <a:t>is important</a:t>
            </a:r>
          </a:p>
          <a:p>
            <a:pPr lvl="1"/>
            <a:r>
              <a:rPr lang="en-US" sz="1800" dirty="0"/>
              <a:t>We will only use 5 observations so as to show the math behind the estimation calculations</a:t>
            </a:r>
          </a:p>
          <a:p>
            <a:r>
              <a:rPr lang="en-US" sz="2400" dirty="0"/>
              <a:t>The employer collects two variables:</a:t>
            </a:r>
          </a:p>
          <a:p>
            <a:pPr lvl="1"/>
            <a:r>
              <a:rPr lang="en-US" sz="1800" dirty="0"/>
              <a:t>IQ scores</a:t>
            </a:r>
          </a:p>
          <a:p>
            <a:pPr lvl="1"/>
            <a:r>
              <a:rPr lang="en-US" sz="1800" dirty="0"/>
              <a:t>Job performance</a:t>
            </a:r>
          </a:p>
          <a:p>
            <a:r>
              <a:rPr lang="en-US" sz="2400" dirty="0"/>
              <a:t>Descriptive Statistics:</a:t>
            </a:r>
          </a:p>
          <a:p>
            <a:endParaRPr lang="en-US" sz="2400" dirty="0"/>
          </a:p>
        </p:txBody>
      </p:sp>
      <p:sp>
        <p:nvSpPr>
          <p:cNvPr id="4" name="Footer Placeholder 3"/>
          <p:cNvSpPr>
            <a:spLocks noGrp="1"/>
          </p:cNvSpPr>
          <p:nvPr>
            <p:ph type="ftr" sz="quarter" idx="10"/>
          </p:nvPr>
        </p:nvSpPr>
        <p:spPr/>
        <p:txBody>
          <a:bodyPr/>
          <a:lstStyle/>
          <a:p>
            <a:r>
              <a:rPr lang="en-US"/>
              <a:t>EPSY 905: Least Squares Estimation</a:t>
            </a:r>
          </a:p>
        </p:txBody>
      </p:sp>
      <p:sp>
        <p:nvSpPr>
          <p:cNvPr id="5" name="Slide Number Placeholder 4"/>
          <p:cNvSpPr>
            <a:spLocks noGrp="1"/>
          </p:cNvSpPr>
          <p:nvPr>
            <p:ph type="sldNum" sz="quarter" idx="11"/>
          </p:nvPr>
        </p:nvSpPr>
        <p:spPr/>
        <p:txBody>
          <a:bodyPr/>
          <a:lstStyle/>
          <a:p>
            <a:fld id="{B6F15528-21DE-4FAA-801E-634DDDAF4B2B}" type="slidenum">
              <a:rPr lang="en-US" smtClean="0"/>
              <a:pPr/>
              <a:t>9</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805772988"/>
              </p:ext>
            </p:extLst>
          </p:nvPr>
        </p:nvGraphicFramePr>
        <p:xfrm>
          <a:off x="381000" y="3810000"/>
          <a:ext cx="3810000" cy="89154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1270000">
                  <a:extLst>
                    <a:ext uri="{9D8B030D-6E8A-4147-A177-3AD203B41FA5}">
                      <a16:colId xmlns:a16="http://schemas.microsoft.com/office/drawing/2014/main" val="20002"/>
                    </a:ext>
                  </a:extLst>
                </a:gridCol>
              </a:tblGrid>
              <a:tr h="0">
                <a:tc>
                  <a:txBody>
                    <a:bodyPr/>
                    <a:lstStyle/>
                    <a:p>
                      <a:r>
                        <a:rPr lang="en-US" dirty="0"/>
                        <a:t>Variable</a:t>
                      </a:r>
                    </a:p>
                  </a:txBody>
                  <a:tcPr/>
                </a:tc>
                <a:tc>
                  <a:txBody>
                    <a:bodyPr/>
                    <a:lstStyle/>
                    <a:p>
                      <a:r>
                        <a:rPr lang="en-US" dirty="0"/>
                        <a:t>Mean</a:t>
                      </a:r>
                    </a:p>
                  </a:txBody>
                  <a:tcPr/>
                </a:tc>
                <a:tc>
                  <a:txBody>
                    <a:bodyPr/>
                    <a:lstStyle/>
                    <a:p>
                      <a:r>
                        <a:rPr lang="en-US" dirty="0"/>
                        <a:t>SD</a:t>
                      </a:r>
                    </a:p>
                  </a:txBody>
                  <a:tcPr/>
                </a:tc>
                <a:extLst>
                  <a:ext uri="{0D108BD9-81ED-4DB2-BD59-A6C34878D82A}">
                    <a16:rowId xmlns:a16="http://schemas.microsoft.com/office/drawing/2014/main" val="10000"/>
                  </a:ext>
                </a:extLst>
              </a:tr>
              <a:tr h="0">
                <a:tc>
                  <a:txBody>
                    <a:bodyPr/>
                    <a:lstStyle/>
                    <a:p>
                      <a:r>
                        <a:rPr lang="en-US" dirty="0"/>
                        <a:t>IQ</a:t>
                      </a:r>
                    </a:p>
                  </a:txBody>
                  <a:tcPr/>
                </a:tc>
                <a:tc>
                  <a:txBody>
                    <a:bodyPr/>
                    <a:lstStyle/>
                    <a:p>
                      <a:r>
                        <a:rPr lang="en-US" dirty="0"/>
                        <a:t>114.4</a:t>
                      </a:r>
                    </a:p>
                  </a:txBody>
                  <a:tcPr/>
                </a:tc>
                <a:tc>
                  <a:txBody>
                    <a:bodyPr/>
                    <a:lstStyle/>
                    <a:p>
                      <a:r>
                        <a:rPr lang="en-US" dirty="0"/>
                        <a:t>2.30</a:t>
                      </a:r>
                    </a:p>
                  </a:txBody>
                  <a:tcPr/>
                </a:tc>
                <a:extLst>
                  <a:ext uri="{0D108BD9-81ED-4DB2-BD59-A6C34878D82A}">
                    <a16:rowId xmlns:a16="http://schemas.microsoft.com/office/drawing/2014/main" val="10001"/>
                  </a:ext>
                </a:extLst>
              </a:tr>
              <a:tr h="0">
                <a:tc>
                  <a:txBody>
                    <a:bodyPr/>
                    <a:lstStyle/>
                    <a:p>
                      <a:r>
                        <a:rPr lang="en-US" dirty="0"/>
                        <a:t>Performance</a:t>
                      </a:r>
                    </a:p>
                  </a:txBody>
                  <a:tcPr/>
                </a:tc>
                <a:tc>
                  <a:txBody>
                    <a:bodyPr/>
                    <a:lstStyle/>
                    <a:p>
                      <a:r>
                        <a:rPr lang="en-US" dirty="0"/>
                        <a:t>12.8</a:t>
                      </a:r>
                    </a:p>
                  </a:txBody>
                  <a:tcPr/>
                </a:tc>
                <a:tc>
                  <a:txBody>
                    <a:bodyPr/>
                    <a:lstStyle/>
                    <a:p>
                      <a:r>
                        <a:rPr lang="en-US" dirty="0"/>
                        <a:t>2.28</a:t>
                      </a:r>
                    </a:p>
                  </a:txBody>
                  <a:tcPr/>
                </a:tc>
                <a:extLst>
                  <a:ext uri="{0D108BD9-81ED-4DB2-BD59-A6C34878D82A}">
                    <a16:rowId xmlns:a16="http://schemas.microsoft.com/office/drawing/2014/main" val="1000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98619520"/>
              </p:ext>
            </p:extLst>
          </p:nvPr>
        </p:nvGraphicFramePr>
        <p:xfrm>
          <a:off x="381000" y="5105400"/>
          <a:ext cx="3352800" cy="891540"/>
        </p:xfrm>
        <a:graphic>
          <a:graphicData uri="http://schemas.openxmlformats.org/drawingml/2006/table">
            <a:tbl>
              <a:tblPr firstRow="1" bandRow="1">
                <a:tableStyleId>{5C22544A-7EE6-4342-B048-85BDC9FD1C3A}</a:tableStyleId>
              </a:tblPr>
              <a:tblGrid>
                <a:gridCol w="1509584">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28816">
                  <a:extLst>
                    <a:ext uri="{9D8B030D-6E8A-4147-A177-3AD203B41FA5}">
                      <a16:colId xmlns:a16="http://schemas.microsoft.com/office/drawing/2014/main" val="20002"/>
                    </a:ext>
                  </a:extLst>
                </a:gridCol>
              </a:tblGrid>
              <a:tr h="169333">
                <a:tc gridSpan="3">
                  <a:txBody>
                    <a:bodyPr/>
                    <a:lstStyle/>
                    <a:p>
                      <a:r>
                        <a:rPr lang="en-US" dirty="0"/>
                        <a:t>Covariance Matrix</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69333">
                <a:tc>
                  <a:txBody>
                    <a:bodyPr/>
                    <a:lstStyle/>
                    <a:p>
                      <a:r>
                        <a:rPr lang="en-US" dirty="0"/>
                        <a:t>IQ</a:t>
                      </a:r>
                    </a:p>
                  </a:txBody>
                  <a:tcPr/>
                </a:tc>
                <a:tc>
                  <a:txBody>
                    <a:bodyPr/>
                    <a:lstStyle/>
                    <a:p>
                      <a:r>
                        <a:rPr lang="en-US" dirty="0"/>
                        <a:t>5.3</a:t>
                      </a:r>
                    </a:p>
                  </a:txBody>
                  <a:tcPr/>
                </a:tc>
                <a:tc>
                  <a:txBody>
                    <a:bodyPr/>
                    <a:lstStyle/>
                    <a:p>
                      <a:r>
                        <a:rPr lang="en-US" dirty="0"/>
                        <a:t>5.1</a:t>
                      </a:r>
                    </a:p>
                  </a:txBody>
                  <a:tcPr/>
                </a:tc>
                <a:extLst>
                  <a:ext uri="{0D108BD9-81ED-4DB2-BD59-A6C34878D82A}">
                    <a16:rowId xmlns:a16="http://schemas.microsoft.com/office/drawing/2014/main" val="10001"/>
                  </a:ext>
                </a:extLst>
              </a:tr>
              <a:tr h="169333">
                <a:tc>
                  <a:txBody>
                    <a:bodyPr/>
                    <a:lstStyle/>
                    <a:p>
                      <a:r>
                        <a:rPr lang="en-US" dirty="0"/>
                        <a:t>Performance</a:t>
                      </a:r>
                    </a:p>
                  </a:txBody>
                  <a:tcPr/>
                </a:tc>
                <a:tc>
                  <a:txBody>
                    <a:bodyPr/>
                    <a:lstStyle/>
                    <a:p>
                      <a:r>
                        <a:rPr lang="en-US" dirty="0"/>
                        <a:t>5.1</a:t>
                      </a:r>
                    </a:p>
                  </a:txBody>
                  <a:tcPr/>
                </a:tc>
                <a:tc>
                  <a:txBody>
                    <a:bodyPr/>
                    <a:lstStyle/>
                    <a:p>
                      <a:r>
                        <a:rPr lang="en-US" dirty="0"/>
                        <a:t>5.2</a:t>
                      </a:r>
                    </a:p>
                  </a:txBody>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98853863"/>
              </p:ext>
            </p:extLst>
          </p:nvPr>
        </p:nvGraphicFramePr>
        <p:xfrm>
          <a:off x="4800600" y="2895600"/>
          <a:ext cx="4191000" cy="2514600"/>
        </p:xfrm>
        <a:graphic>
          <a:graphicData uri="http://schemas.openxmlformats.org/drawingml/2006/table">
            <a:tbl>
              <a:tblPr firstRow="1" bandRow="1">
                <a:tableStyleId>{5C22544A-7EE6-4342-B048-85BDC9FD1C3A}</a:tableStyleId>
              </a:tblPr>
              <a:tblGrid>
                <a:gridCol w="1397000">
                  <a:extLst>
                    <a:ext uri="{9D8B030D-6E8A-4147-A177-3AD203B41FA5}">
                      <a16:colId xmlns:a16="http://schemas.microsoft.com/office/drawing/2014/main" val="20000"/>
                    </a:ext>
                  </a:extLst>
                </a:gridCol>
                <a:gridCol w="10414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419100">
                <a:tc>
                  <a:txBody>
                    <a:bodyPr/>
                    <a:lstStyle/>
                    <a:p>
                      <a:r>
                        <a:rPr lang="en-US" dirty="0"/>
                        <a:t>Observation</a:t>
                      </a:r>
                    </a:p>
                  </a:txBody>
                  <a:tcPr/>
                </a:tc>
                <a:tc>
                  <a:txBody>
                    <a:bodyPr/>
                    <a:lstStyle/>
                    <a:p>
                      <a:r>
                        <a:rPr lang="en-US" dirty="0"/>
                        <a:t>IQ</a:t>
                      </a:r>
                    </a:p>
                  </a:txBody>
                  <a:tcPr/>
                </a:tc>
                <a:tc>
                  <a:txBody>
                    <a:bodyPr/>
                    <a:lstStyle/>
                    <a:p>
                      <a:r>
                        <a:rPr lang="en-US" dirty="0"/>
                        <a:t>Performance</a:t>
                      </a:r>
                    </a:p>
                  </a:txBody>
                  <a:tcPr/>
                </a:tc>
                <a:extLst>
                  <a:ext uri="{0D108BD9-81ED-4DB2-BD59-A6C34878D82A}">
                    <a16:rowId xmlns:a16="http://schemas.microsoft.com/office/drawing/2014/main" val="10000"/>
                  </a:ext>
                </a:extLst>
              </a:tr>
              <a:tr h="419100">
                <a:tc>
                  <a:txBody>
                    <a:bodyPr/>
                    <a:lstStyle/>
                    <a:p>
                      <a:r>
                        <a:rPr lang="en-US" dirty="0"/>
                        <a:t>1</a:t>
                      </a:r>
                    </a:p>
                  </a:txBody>
                  <a:tcPr/>
                </a:tc>
                <a:tc>
                  <a:txBody>
                    <a:bodyPr/>
                    <a:lstStyle/>
                    <a:p>
                      <a:r>
                        <a:rPr lang="en-US" dirty="0"/>
                        <a:t>112</a:t>
                      </a:r>
                    </a:p>
                  </a:txBody>
                  <a:tcPr/>
                </a:tc>
                <a:tc>
                  <a:txBody>
                    <a:bodyPr/>
                    <a:lstStyle/>
                    <a:p>
                      <a:r>
                        <a:rPr lang="en-US" dirty="0"/>
                        <a:t>10</a:t>
                      </a:r>
                    </a:p>
                  </a:txBody>
                  <a:tcPr/>
                </a:tc>
                <a:extLst>
                  <a:ext uri="{0D108BD9-81ED-4DB2-BD59-A6C34878D82A}">
                    <a16:rowId xmlns:a16="http://schemas.microsoft.com/office/drawing/2014/main" val="10001"/>
                  </a:ext>
                </a:extLst>
              </a:tr>
              <a:tr h="419100">
                <a:tc>
                  <a:txBody>
                    <a:bodyPr/>
                    <a:lstStyle/>
                    <a:p>
                      <a:r>
                        <a:rPr lang="en-US" dirty="0"/>
                        <a:t>2</a:t>
                      </a:r>
                    </a:p>
                  </a:txBody>
                  <a:tcPr/>
                </a:tc>
                <a:tc>
                  <a:txBody>
                    <a:bodyPr/>
                    <a:lstStyle/>
                    <a:p>
                      <a:r>
                        <a:rPr lang="en-US" dirty="0"/>
                        <a:t>113</a:t>
                      </a:r>
                    </a:p>
                  </a:txBody>
                  <a:tcPr/>
                </a:tc>
                <a:tc>
                  <a:txBody>
                    <a:bodyPr/>
                    <a:lstStyle/>
                    <a:p>
                      <a:r>
                        <a:rPr lang="en-US" dirty="0"/>
                        <a:t>12</a:t>
                      </a:r>
                    </a:p>
                  </a:txBody>
                  <a:tcPr/>
                </a:tc>
                <a:extLst>
                  <a:ext uri="{0D108BD9-81ED-4DB2-BD59-A6C34878D82A}">
                    <a16:rowId xmlns:a16="http://schemas.microsoft.com/office/drawing/2014/main" val="10002"/>
                  </a:ext>
                </a:extLst>
              </a:tr>
              <a:tr h="419100">
                <a:tc>
                  <a:txBody>
                    <a:bodyPr/>
                    <a:lstStyle/>
                    <a:p>
                      <a:r>
                        <a:rPr lang="en-US" dirty="0"/>
                        <a:t>3</a:t>
                      </a:r>
                    </a:p>
                  </a:txBody>
                  <a:tcPr/>
                </a:tc>
                <a:tc>
                  <a:txBody>
                    <a:bodyPr/>
                    <a:lstStyle/>
                    <a:p>
                      <a:r>
                        <a:rPr lang="en-US" dirty="0"/>
                        <a:t>115</a:t>
                      </a:r>
                    </a:p>
                  </a:txBody>
                  <a:tcPr/>
                </a:tc>
                <a:tc>
                  <a:txBody>
                    <a:bodyPr/>
                    <a:lstStyle/>
                    <a:p>
                      <a:r>
                        <a:rPr lang="en-US" dirty="0"/>
                        <a:t>14</a:t>
                      </a:r>
                    </a:p>
                  </a:txBody>
                  <a:tcPr/>
                </a:tc>
                <a:extLst>
                  <a:ext uri="{0D108BD9-81ED-4DB2-BD59-A6C34878D82A}">
                    <a16:rowId xmlns:a16="http://schemas.microsoft.com/office/drawing/2014/main" val="10003"/>
                  </a:ext>
                </a:extLst>
              </a:tr>
              <a:tr h="419100">
                <a:tc>
                  <a:txBody>
                    <a:bodyPr/>
                    <a:lstStyle/>
                    <a:p>
                      <a:r>
                        <a:rPr lang="en-US" dirty="0"/>
                        <a:t>4</a:t>
                      </a:r>
                    </a:p>
                  </a:txBody>
                  <a:tcPr/>
                </a:tc>
                <a:tc>
                  <a:txBody>
                    <a:bodyPr/>
                    <a:lstStyle/>
                    <a:p>
                      <a:r>
                        <a:rPr lang="en-US" dirty="0"/>
                        <a:t>118</a:t>
                      </a:r>
                    </a:p>
                  </a:txBody>
                  <a:tcPr/>
                </a:tc>
                <a:tc>
                  <a:txBody>
                    <a:bodyPr/>
                    <a:lstStyle/>
                    <a:p>
                      <a:r>
                        <a:rPr lang="en-US" dirty="0"/>
                        <a:t>16</a:t>
                      </a:r>
                    </a:p>
                  </a:txBody>
                  <a:tcPr/>
                </a:tc>
                <a:extLst>
                  <a:ext uri="{0D108BD9-81ED-4DB2-BD59-A6C34878D82A}">
                    <a16:rowId xmlns:a16="http://schemas.microsoft.com/office/drawing/2014/main" val="10004"/>
                  </a:ext>
                </a:extLst>
              </a:tr>
              <a:tr h="419100">
                <a:tc>
                  <a:txBody>
                    <a:bodyPr/>
                    <a:lstStyle/>
                    <a:p>
                      <a:r>
                        <a:rPr lang="en-US" dirty="0"/>
                        <a:t>5</a:t>
                      </a:r>
                    </a:p>
                  </a:txBody>
                  <a:tcPr/>
                </a:tc>
                <a:tc>
                  <a:txBody>
                    <a:bodyPr/>
                    <a:lstStyle/>
                    <a:p>
                      <a:r>
                        <a:rPr lang="en-US" dirty="0"/>
                        <a:t>114</a:t>
                      </a:r>
                    </a:p>
                  </a:txBody>
                  <a:tcPr/>
                </a:tc>
                <a:tc>
                  <a:txBody>
                    <a:bodyPr/>
                    <a:lstStyle/>
                    <a:p>
                      <a:r>
                        <a:rPr lang="en-US" dirty="0"/>
                        <a:t>12</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641160515"/>
      </p:ext>
    </p:extLst>
  </p:cSld>
  <p:clrMapOvr>
    <a:masterClrMapping/>
  </p:clrMapOvr>
</p:sld>
</file>

<file path=ppt/theme/theme1.xml><?xml version="1.0" encoding="utf-8"?>
<a:theme xmlns:a="http://schemas.openxmlformats.org/drawingml/2006/main" name="2_UNL Theme 1">
  <a:themeElements>
    <a:clrScheme name="">
      <a:dk1>
        <a:srgbClr val="000000"/>
      </a:dk1>
      <a:lt1>
        <a:srgbClr val="FFFFFF"/>
      </a:lt1>
      <a:dk2>
        <a:srgbClr val="2100C4"/>
      </a:dk2>
      <a:lt2>
        <a:srgbClr val="808080"/>
      </a:lt2>
      <a:accent1>
        <a:srgbClr val="FF6A0F"/>
      </a:accent1>
      <a:accent2>
        <a:srgbClr val="333399"/>
      </a:accent2>
      <a:accent3>
        <a:srgbClr val="FFFFFF"/>
      </a:accent3>
      <a:accent4>
        <a:srgbClr val="000000"/>
      </a:accent4>
      <a:accent5>
        <a:srgbClr val="FFB9AA"/>
      </a:accent5>
      <a:accent6>
        <a:srgbClr val="2D2D8A"/>
      </a:accent6>
      <a:hlink>
        <a:srgbClr val="3366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4B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rgbClr val="FF4B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dirty="0" err="1" smtClean="0"/>
        </a:defPPr>
      </a:lstStyle>
    </a:txDef>
  </a:objectDefaults>
  <a:extraClrSchemeLst>
    <a:extraClrScheme>
      <a:clrScheme name="UF Blocks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F Blocks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F Blocks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F Blocks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F Block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F Block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F Block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UF Blocks 8">
        <a:dk1>
          <a:srgbClr val="000000"/>
        </a:dk1>
        <a:lt1>
          <a:srgbClr val="FFFFFF"/>
        </a:lt1>
        <a:dk2>
          <a:srgbClr val="B21212"/>
        </a:dk2>
        <a:lt2>
          <a:srgbClr val="808080"/>
        </a:lt2>
        <a:accent1>
          <a:srgbClr val="ECD000"/>
        </a:accent1>
        <a:accent2>
          <a:srgbClr val="333399"/>
        </a:accent2>
        <a:accent3>
          <a:srgbClr val="FFFFFF"/>
        </a:accent3>
        <a:accent4>
          <a:srgbClr val="000000"/>
        </a:accent4>
        <a:accent5>
          <a:srgbClr val="F4E4AA"/>
        </a:accent5>
        <a:accent6>
          <a:srgbClr val="2D2D8A"/>
        </a:accent6>
        <a:hlink>
          <a:srgbClr val="3366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mv12psyc943_lecture04</Template>
  <TotalTime>1235</TotalTime>
  <Words>2875</Words>
  <Application>Microsoft Macintosh PowerPoint</Application>
  <PresentationFormat>On-screen Show (4:3)</PresentationFormat>
  <Paragraphs>567</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Cambria Math</vt:lpstr>
      <vt:lpstr>Wingdings</vt:lpstr>
      <vt:lpstr>2_UNL Theme 1</vt:lpstr>
      <vt:lpstr>Estimation of GLMs –  Least Squares and  Least Other Things</vt:lpstr>
      <vt:lpstr>Today’s Class</vt:lpstr>
      <vt:lpstr>Why Estimation is Important</vt:lpstr>
      <vt:lpstr>How Estimation Works (More or Less)</vt:lpstr>
      <vt:lpstr>Estimation of GLMs  Using Least Squares</vt:lpstr>
      <vt:lpstr>Estimation of General Linear Models</vt:lpstr>
      <vt:lpstr>Where We Are Going (and Why We Are Going There)</vt:lpstr>
      <vt:lpstr>How Least Squares Estimation Works</vt:lpstr>
      <vt:lpstr>Today’s Example Data #1</vt:lpstr>
      <vt:lpstr>Visualizing the Data</vt:lpstr>
      <vt:lpstr>Trying Different Sets of Parameters: See R Example</vt:lpstr>
      <vt:lpstr>Examining the Objective Function Surface</vt:lpstr>
      <vt:lpstr>LS Estimates of GLMs </vt:lpstr>
      <vt:lpstr>Ramifications of Closed-Form LS Equations</vt:lpstr>
      <vt:lpstr>Why LS is Still in Use</vt:lpstr>
      <vt:lpstr>Where LS Fails</vt:lpstr>
      <vt:lpstr>Other Types of “Least” Estimators: ROBUST GLMs</vt:lpstr>
      <vt:lpstr>Other “Least” Estimators</vt:lpstr>
      <vt:lpstr>Minimizing Absolute Residuals</vt:lpstr>
      <vt:lpstr>Quantile Regression in SAS: PROC QUANTREG</vt:lpstr>
      <vt:lpstr>Estimated Value from SAS/Comparison with LS Estimates</vt:lpstr>
      <vt:lpstr>Objective Function Image</vt:lpstr>
      <vt:lpstr>Mathematical Issues with Quantile Regression</vt:lpstr>
      <vt:lpstr>Where Quantile Regression Helps…Outliers</vt:lpstr>
      <vt:lpstr>Comparing LS and Quantile Regression Results</vt:lpstr>
      <vt:lpstr>Graphical Comparison</vt:lpstr>
      <vt:lpstr>Quantile Regression Example</vt:lpstr>
      <vt:lpstr>Using Quantile Regression</vt:lpstr>
      <vt:lpstr>Data Example #3: Change Detection Speed</vt:lpstr>
      <vt:lpstr>First: Least Squares Estimates</vt:lpstr>
      <vt:lpstr>But…What About *THESE GUYS* (in residuals)</vt:lpstr>
      <vt:lpstr>From Least Squares to Quantiles </vt:lpstr>
      <vt:lpstr>Interpreting Quantile Regression Results </vt:lpstr>
      <vt:lpstr>Upon Further Review: For Specific Quantiles</vt:lpstr>
      <vt:lpstr>Results from Quantile .25 (FAST PEOPLE)</vt:lpstr>
      <vt:lpstr>Results from Quantile .5 (MIDDLE SPEED PEOPLE)</vt:lpstr>
      <vt:lpstr>Results from Quantile .75 (SLOW PEOPLE)</vt:lpstr>
      <vt:lpstr>Quantile Regression  in Other Fields</vt:lpstr>
      <vt:lpstr>Quantile Regression Use in Other Fields: Weather</vt:lpstr>
      <vt:lpstr>Quantile Regression Use in Other Fields: Salaries</vt:lpstr>
      <vt:lpstr>Wrapping UP</vt:lpstr>
      <vt:lpstr>Wrapping Up</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Estimation of GLMs –  Least Squares and  Maximum Likelihood</dc:title>
  <dc:creator>Jonathan</dc:creator>
  <cp:lastModifiedBy>Templin, Jonathan</cp:lastModifiedBy>
  <cp:revision>63</cp:revision>
  <dcterms:created xsi:type="dcterms:W3CDTF">2006-08-16T00:00:00Z</dcterms:created>
  <dcterms:modified xsi:type="dcterms:W3CDTF">2018-01-31T21:51:30Z</dcterms:modified>
</cp:coreProperties>
</file>